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72559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74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TUworld</a:t>
            </a:r>
            <a:r>
              <a:rPr lang="ko-KR" altLang="en-US"/>
              <a:t>팀 발표를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82360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성장에 따라 스킬을 해금하면서 총 </a:t>
            </a:r>
            <a:r>
              <a:rPr lang="en-US" altLang="ko-KR"/>
              <a:t>3</a:t>
            </a:r>
            <a:r>
              <a:rPr lang="ko-KR" altLang="en-US"/>
              <a:t>가지 방식의 스킬을 사용합니다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참조이미지는 이러합니다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612816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141373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몬스터는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성장을 위해 돌아다니는 필드 몬스터와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스토리 진행을 위한 챕터별 몬스터로 구성됩니다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79233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14944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퀘스트 진행을 위한 </a:t>
            </a:r>
            <a:r>
              <a:rPr lang="en-US" altLang="ko-KR"/>
              <a:t>NPC</a:t>
            </a:r>
            <a:r>
              <a:rPr lang="ko-KR" altLang="en-US"/>
              <a:t>는 교수님</a:t>
            </a:r>
            <a:r>
              <a:rPr lang="en-US" altLang="ko-KR"/>
              <a:t>,</a:t>
            </a:r>
            <a:r>
              <a:rPr lang="ko-KR" altLang="en-US"/>
              <a:t> 학생</a:t>
            </a:r>
            <a:r>
              <a:rPr lang="en-US" altLang="ko-KR"/>
              <a:t>,</a:t>
            </a:r>
            <a:r>
              <a:rPr lang="ko-KR" altLang="en-US"/>
              <a:t> 경비아저씨로 구성했습니다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31722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맵은 학교를 배경으로 합니다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몬스터에게 점령당한 학교는 먹구름으로  외부와 차단되며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실제 들어갈 수 있는 건물은 </a:t>
            </a:r>
            <a:r>
              <a:rPr lang="en-US" altLang="ko-KR"/>
              <a:t>4</a:t>
            </a:r>
            <a:r>
              <a:rPr lang="ko-KR" altLang="en-US"/>
              <a:t>개로 구성했습니다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42846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학교 필드에서는 각 위치별 필드 몬스터가 돌아다니고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마을필드인 </a:t>
            </a:r>
            <a:r>
              <a:rPr lang="en-US" altLang="ko-KR"/>
              <a:t>TIP</a:t>
            </a:r>
            <a:r>
              <a:rPr lang="ko-KR" altLang="en-US"/>
              <a:t>기숙사에서는 아이템 구매와 거래를 할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874140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그리고 </a:t>
            </a:r>
            <a:r>
              <a:rPr lang="en-US" altLang="ko-KR"/>
              <a:t>E</a:t>
            </a:r>
            <a:r>
              <a:rPr lang="ko-KR" altLang="en-US"/>
              <a:t>동</a:t>
            </a:r>
            <a:r>
              <a:rPr lang="en-US" altLang="ko-KR"/>
              <a:t>,</a:t>
            </a:r>
            <a:r>
              <a:rPr lang="ko-KR" altLang="en-US"/>
              <a:t> 산융</a:t>
            </a:r>
            <a:r>
              <a:rPr lang="en-US" altLang="ko-KR"/>
              <a:t>,</a:t>
            </a:r>
            <a:r>
              <a:rPr lang="ko-KR" altLang="en-US"/>
              <a:t> 체육관에서는 스토리 진행을 위한 각 챕터별 몬스터가 배치되어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7293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무엇보다 저희가 한국공학대 캠퍼스를 배경으로 한 이유가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엔진개발팀으로서 대규모의 컨텐츠를 직접 모델링 했음을 증명하고 싶었던 점도 있지만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mmorpg</a:t>
            </a:r>
            <a:r>
              <a:rPr lang="ko-KR" altLang="en-US"/>
              <a:t>의 컨텐츠를 가져오면서도 우리에게 제일 친숙한 배경으로 구현을 한다면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저희만이 할 수 있는</a:t>
            </a:r>
            <a:r>
              <a:rPr lang="en-US" altLang="ko-KR"/>
              <a:t>,</a:t>
            </a:r>
            <a:r>
              <a:rPr lang="ko-KR" altLang="en-US"/>
              <a:t> 즉 타</a:t>
            </a:r>
            <a:r>
              <a:rPr lang="en-US" altLang="ko-KR"/>
              <a:t>mmorpg</a:t>
            </a:r>
            <a:r>
              <a:rPr lang="ko-KR" altLang="en-US"/>
              <a:t>와 차별점을 둘 수 있는 부분이 되지 않을까 싶어 학교를 배경으로 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그래서 타 게임과의 차별성으로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한국공대라는 </a:t>
            </a:r>
            <a:r>
              <a:rPr lang="en-US" altLang="ko-KR" b="1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“</a:t>
            </a:r>
            <a:r>
              <a:rPr lang="en-US" b="1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현실 기반 오픈월드</a:t>
            </a:r>
            <a:r>
              <a:rPr lang="en-US" altLang="ko-KR" b="1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”</a:t>
            </a:r>
            <a:r>
              <a:rPr lang="ko-KR" altLang="en-US"/>
              <a:t> 로 몰입감과 친숙함을 제공하고</a:t>
            </a:r>
            <a:endParaRPr lang="ko-KR" altLang="en-US"/>
          </a:p>
          <a:p>
            <a:pPr marL="0" lvl="0" indent="0" algn="just">
              <a:lnSpc>
                <a:spcPts val="2969"/>
              </a:lnSpc>
              <a:spcBef>
                <a:spcPct val="0"/>
              </a:spcBef>
              <a:defRPr/>
            </a:pPr>
            <a:r>
              <a:rPr lang="ko-KR" altLang="en-US"/>
              <a:t>현실 물체 몬스터로 </a:t>
            </a:r>
            <a:r>
              <a:rPr lang="en-US" altLang="ko-KR"/>
              <a:t>“</a:t>
            </a:r>
            <a:r>
              <a:rPr lang="en-US" b="1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생동감 넘치는 타격감과 독창적 전투 시스템</a:t>
            </a:r>
            <a:r>
              <a:rPr lang="en-US" altLang="ko-KR" b="1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”</a:t>
            </a:r>
            <a:r>
              <a:rPr lang="ko-KR" altLang="en-US"/>
              <a:t>을 적었습니다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392706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개발 환경으로는 이렇게 적었고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41159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목차는 이러합니다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568182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각 팀원별 중점 연구분야 및 기술적 요소를 소개하겠습니다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장르 특성상 네트워크 통신의 효율적인 구현에 많은 고민이 필요한 만큼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조성원 팀원은 클라이언트 컨텐츠 구현을 중점적으로 하면서도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“서버 기반 몬스터 및 NPC의 행동 설계와 효율적인 구현 방안</a:t>
            </a:r>
            <a:r>
              <a:rPr lang="ko-KR" altLang="en-US"/>
              <a:t> </a:t>
            </a:r>
            <a:r>
              <a:rPr lang="en-US" altLang="ko-KR"/>
              <a:t>”</a:t>
            </a:r>
            <a:r>
              <a:rPr lang="ko-KR" altLang="en-US"/>
              <a:t>을 연구 주제로 선정했습니다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이에 언리얼엔진이 제공하는 행동트리모델의 요소인 컴포짓 노드와 액션 노드 등을 직접 서버에서 구현하고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서버에서 생성한 10종류 이상의 몬스터와 NPC 들에 다양한 액션들을 만들어서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각 객체 마다 트리 4레벨 이상의 복잡한 행동패턴을 구현하고자 합니다</a:t>
            </a:r>
            <a:r>
              <a:rPr lang="en-US" altLang="ko-KR"/>
              <a:t>.)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59983"/>
      </p:ext>
    </p:extLst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그리고 저는 서버 컨텐츠 구현을 중점적으로 하며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“동시 접속자 5000명을 지원하는 MMORPG 서버 설계와 구현”</a:t>
            </a:r>
            <a:r>
              <a:rPr lang="ko-KR" altLang="en-US"/>
              <a:t>을 연구 주제로 선정했습니다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311152"/>
      </p:ext>
    </p:extLst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그리고 김병현 팀원은 중점 연구를 포트폴리오 제작에 필요한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“High Quality 3D 모델링 제작”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중점 연구로 선정했습니다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889797"/>
      </p:ext>
    </p:extLst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역할 분담은 크게 서버</a:t>
            </a:r>
            <a:r>
              <a:rPr lang="en-US" altLang="ko-KR"/>
              <a:t>/</a:t>
            </a:r>
            <a:r>
              <a:rPr lang="ko-KR" altLang="en-US"/>
              <a:t>클라</a:t>
            </a:r>
            <a:r>
              <a:rPr lang="en-US" altLang="ko-KR"/>
              <a:t>/</a:t>
            </a:r>
            <a:r>
              <a:rPr lang="ko-KR" altLang="en-US"/>
              <a:t>모델러로 나누었고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저희 컨텐츠가 많은 만큼 현재 서버연동과 이동</a:t>
            </a:r>
            <a:r>
              <a:rPr lang="en-US" altLang="ko-KR"/>
              <a:t>,</a:t>
            </a:r>
            <a:r>
              <a:rPr lang="ko-KR" altLang="en-US"/>
              <a:t> 애니메이션 연동을 마치고 건물 모델링 제작까지 했으며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개발 일정은 </a:t>
            </a:r>
            <a:r>
              <a:rPr lang="en-US" altLang="ko-KR"/>
              <a:t>6</a:t>
            </a:r>
            <a:r>
              <a:rPr lang="ko-KR" altLang="en-US"/>
              <a:t>월까지는 최대한 컨텐츠 구현을 끝내고 이후부터 최적화와 버그 수정을 목표로 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201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저희는  언리얼엔진으로 게임제작하기 위해 클라이언트</a:t>
            </a:r>
            <a:r>
              <a:rPr lang="en-US" altLang="ko-KR"/>
              <a:t>/</a:t>
            </a:r>
            <a:r>
              <a:rPr lang="ko-KR" altLang="en-US"/>
              <a:t>서버</a:t>
            </a:r>
            <a:r>
              <a:rPr lang="en-US" altLang="ko-KR"/>
              <a:t>/</a:t>
            </a:r>
            <a:r>
              <a:rPr lang="ko-KR" altLang="en-US"/>
              <a:t> 그래픽으로 구성된 팀으로 각자 필요한 과목들을 수강한 상태입니다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005607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 algn="l">
              <a:lnSpc>
                <a:spcPts val="3749"/>
              </a:lnSpc>
              <a:defRPr/>
            </a:pPr>
            <a:r>
              <a:rPr lang="en-US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현대 게임 산업은</a:t>
            </a:r>
            <a:r>
              <a:rPr lang="ko-KR" altLang="en-US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MMORPG</a:t>
            </a:r>
            <a:r>
              <a:rPr lang="ko-KR" altLang="en-US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장르가 높은 수요</a:t>
            </a:r>
            <a:r>
              <a:rPr lang="en-US" altLang="ko-KR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,</a:t>
            </a:r>
            <a:r>
              <a:rPr lang="ko-KR" altLang="en-US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수익성을 보이고 있는데</a:t>
            </a:r>
            <a:endParaRPr lang="ko-KR" altLang="en-US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3749"/>
              </a:lnSpc>
              <a:defRPr/>
            </a:pPr>
            <a:r>
              <a:rPr lang="ko-KR" altLang="en-US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이러한 산업 흐름에 맞춰</a:t>
            </a:r>
            <a:endParaRPr lang="ko-KR" altLang="en-US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3749"/>
              </a:lnSpc>
              <a:defRPr/>
            </a:pPr>
            <a:r>
              <a:rPr lang="ko-KR" altLang="en-US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대규모 인원의 접속을 효율적으로 구현해야하는 </a:t>
            </a:r>
            <a:r>
              <a:rPr lang="en-US" altLang="ko-KR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MMORPG</a:t>
            </a:r>
            <a:r>
              <a:rPr lang="ko-KR" altLang="en-US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장르로 게임을 제작해보고자 합니다</a:t>
            </a:r>
            <a:r>
              <a:rPr lang="en-US" altLang="ko-KR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.</a:t>
            </a:r>
            <a:endParaRPr lang="en-US" altLang="ko-KR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3749"/>
              </a:lnSpc>
              <a:defRPr/>
            </a:pPr>
            <a:endParaRPr lang="en-US" altLang="ko-KR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3749"/>
              </a:lnSpc>
              <a:defRPr/>
            </a:pPr>
            <a:r>
              <a:rPr lang="ko-KR" altLang="en-US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이를 통해서 실제 게임 산업에서 요구하는 기술과 흐름을 이해하고</a:t>
            </a:r>
            <a:endParaRPr lang="ko-KR" altLang="en-US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3749"/>
              </a:lnSpc>
              <a:defRPr/>
            </a:pPr>
            <a:r>
              <a:rPr lang="ko-KR" altLang="en-US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어떻게 하면 최적화 할 수 있을지 머리 싸매고 고민하는 과정을 통해서</a:t>
            </a:r>
            <a:endParaRPr lang="ko-KR" altLang="en-US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3749"/>
              </a:lnSpc>
              <a:defRPr/>
            </a:pPr>
            <a:r>
              <a:rPr lang="ko-KR" altLang="en-US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취업과 연구에 도움이 되는 경험을 쌓고 싶습니다</a:t>
            </a:r>
            <a:r>
              <a:rPr lang="en-US" altLang="ko-KR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.</a:t>
            </a:r>
            <a:endParaRPr lang="en-US" altLang="ko-KR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3749"/>
              </a:lnSpc>
              <a:defRPr/>
            </a:pPr>
            <a:endParaRPr lang="en-US" altLang="ko-KR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7588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저희 게임 </a:t>
            </a:r>
            <a:r>
              <a:rPr lang="en-US" altLang="ko-KR"/>
              <a:t>TUWorld</a:t>
            </a:r>
            <a:r>
              <a:rPr lang="ko-KR" altLang="en-US"/>
              <a:t>를 소개하자면 </a:t>
            </a:r>
            <a:r>
              <a:rPr lang="en-US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게임 속</a:t>
            </a:r>
            <a:r>
              <a:rPr lang="ko-KR" altLang="en-US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몬스터들에게 점령 당해버린</a:t>
            </a:r>
            <a:r>
              <a:rPr lang="ko-KR" altLang="en-US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학교</a:t>
            </a:r>
            <a:r>
              <a:rPr lang="en-US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를 되찾기 위해 싸우는 챕터형 게임</a:t>
            </a:r>
            <a:r>
              <a:rPr lang="ko-KR" altLang="en-US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입니다</a:t>
            </a:r>
            <a:r>
              <a:rPr lang="en-US" altLang="ko-KR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.</a:t>
            </a:r>
            <a:endParaRPr lang="en-US" altLang="ko-KR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>
              <a:defRPr/>
            </a:pPr>
            <a:r>
              <a:rPr lang="ko-KR" altLang="en-US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챕터 당 </a:t>
            </a:r>
            <a:r>
              <a:rPr lang="en-US" altLang="ko-KR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</a:t>
            </a:r>
            <a:r>
              <a:rPr lang="ko-KR" altLang="en-US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분 이상 최소 </a:t>
            </a:r>
            <a:r>
              <a:rPr lang="en-US" altLang="ko-KR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1000</a:t>
            </a:r>
            <a:r>
              <a:rPr lang="ko-KR" altLang="en-US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명 이상 동시 접속할 수 있는 게임을 만들고자 하고</a:t>
            </a:r>
            <a:endParaRPr lang="ko-KR" altLang="en-US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>
              <a:defRPr/>
            </a:pPr>
            <a:r>
              <a:rPr lang="ko-KR" altLang="en-US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한국공학대라는 던전을 탐험하며 기본적인 플레이 방식은 </a:t>
            </a:r>
            <a:r>
              <a:rPr lang="en-US" altLang="ko-KR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MMORPG</a:t>
            </a:r>
            <a:r>
              <a:rPr lang="ko-KR" altLang="en-US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컨텐츠들과 같이 구현하고자 합니다</a:t>
            </a:r>
            <a:r>
              <a:rPr lang="en-US" altLang="ko-KR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.</a:t>
            </a:r>
            <a:endParaRPr lang="ko-KR" altLang="en-US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034011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게임스토리는 졸업작품 전시회에서 주인공팀의 게임 속 몬스터가 등장해 학교를 구하기 위해 싸우기 시작하는 스토리로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28086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학교를 구하기 위해선 </a:t>
            </a:r>
            <a:r>
              <a:rPr lang="en-US" altLang="ko-KR"/>
              <a:t>3</a:t>
            </a:r>
            <a:r>
              <a:rPr lang="ko-KR" altLang="en-US"/>
              <a:t>개의 챕터</a:t>
            </a:r>
            <a:r>
              <a:rPr lang="en-US" altLang="ko-KR"/>
              <a:t>,</a:t>
            </a:r>
            <a:r>
              <a:rPr lang="ko-KR" altLang="en-US"/>
              <a:t> 각 챕터별 몬스터를 물리치고 퀘스트를 완료하면서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최종적으로 몬스터 스폰 서버를 종료해야 게임 스토리가 마무리 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01150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게임 조작키는 기본적인 키로 구성을 했고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152019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공격타입에 따라 플레이어는 근접공격</a:t>
            </a:r>
            <a:r>
              <a:rPr lang="en-US" altLang="ko-KR"/>
              <a:t>,</a:t>
            </a:r>
            <a:r>
              <a:rPr lang="ko-KR" altLang="en-US"/>
              <a:t> 원거리 공격으로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26735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.png"  /><Relationship Id="rId4" Type="http://schemas.openxmlformats.org/officeDocument/2006/relationships/image" Target="../media/image6.jpeg"  /><Relationship Id="rId5" Type="http://schemas.openxmlformats.org/officeDocument/2006/relationships/image" Target="../media/image7.jpeg"  /><Relationship Id="rId6" Type="http://schemas.openxmlformats.org/officeDocument/2006/relationships/image" Target="../media/image8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png"  /><Relationship Id="rId4" Type="http://schemas.openxmlformats.org/officeDocument/2006/relationships/image" Target="../media/image9.jpeg"  /><Relationship Id="rId5" Type="http://schemas.openxmlformats.org/officeDocument/2006/relationships/image" Target="../media/image10.jpeg"  /><Relationship Id="rId6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sv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31225" y="1028700"/>
            <a:ext cx="2454078" cy="2804661"/>
          </a:xfrm>
          <a:custGeom>
            <a:avLst/>
            <a:gdLst/>
            <a:ahLst/>
            <a:cxnLst/>
            <a:rect r="r" b="b" t="t" l="l"/>
            <a:pathLst>
              <a:path h="2804661" w="2454078">
                <a:moveTo>
                  <a:pt x="0" y="0"/>
                </a:moveTo>
                <a:lnTo>
                  <a:pt x="2454078" y="0"/>
                </a:lnTo>
                <a:lnTo>
                  <a:pt x="2454078" y="2804661"/>
                </a:lnTo>
                <a:lnTo>
                  <a:pt x="0" y="2804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09415" y="8039099"/>
            <a:ext cx="8383185" cy="17716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r">
              <a:lnSpc>
                <a:spcPts val="3499"/>
              </a:lnSpc>
              <a:spcBef>
                <a:spcPct val="0"/>
              </a:spcBef>
              <a:defRPr/>
            </a:pPr>
            <a:r>
              <a:rPr lang="ko-KR" altLang="en-US" sz="2499" b="1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지도교수 정내훈</a:t>
            </a:r>
            <a:endParaRPr lang="en-US" sz="249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r">
              <a:lnSpc>
                <a:spcPts val="3499"/>
              </a:lnSpc>
              <a:defRPr/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2019184030 조성원</a:t>
            </a:r>
            <a:endParaRPr lang="en-US" sz="249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r">
              <a:lnSpc>
                <a:spcPts val="3499"/>
              </a:lnSpc>
              <a:defRPr/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2020182045 황수지</a:t>
            </a:r>
            <a:endParaRPr lang="en-US" sz="249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2020184009 김병현</a:t>
            </a:r>
            <a:endParaRPr lang="ko-KR" altLang="en-US" sz="2000" b="1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AutoShape 4" id="4"/>
          <p:cNvSpPr/>
          <p:nvPr/>
        </p:nvSpPr>
        <p:spPr>
          <a:xfrm flipV="true">
            <a:off x="13484662" y="7952481"/>
            <a:ext cx="0" cy="280851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3386222" y="7755601"/>
            <a:ext cx="196880" cy="1968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071865"/>
            <a:ext cx="16178097" cy="205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2"/>
              </a:lnSpc>
              <a:spcBef>
                <a:spcPct val="0"/>
              </a:spcBef>
            </a:pPr>
            <a:r>
              <a:rPr lang="en-US" b="true" sz="1171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TUworld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364077"/>
            <a:ext cx="551314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859A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종합설계기획 제안서</a:t>
            </a: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4871" y="3635368"/>
            <a:ext cx="4847912" cy="6059890"/>
          </a:xfrm>
          <a:custGeom>
            <a:avLst/>
            <a:gdLst/>
            <a:ahLst/>
            <a:cxnLst/>
            <a:rect r="r" b="b" t="t" l="l"/>
            <a:pathLst>
              <a:path h="6059890" w="4847912">
                <a:moveTo>
                  <a:pt x="0" y="0"/>
                </a:moveTo>
                <a:lnTo>
                  <a:pt x="4847912" y="0"/>
                </a:lnTo>
                <a:lnTo>
                  <a:pt x="4847912" y="6059889"/>
                </a:lnTo>
                <a:lnTo>
                  <a:pt x="0" y="6059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675714" y="2075887"/>
            <a:ext cx="4800864" cy="3384216"/>
          </a:xfrm>
          <a:custGeom>
            <a:avLst/>
            <a:gdLst/>
            <a:ahLst/>
            <a:cxnLst/>
            <a:rect r="r" b="b" t="t" l="l"/>
            <a:pathLst>
              <a:path h="3384216" w="4800864">
                <a:moveTo>
                  <a:pt x="0" y="0"/>
                </a:moveTo>
                <a:lnTo>
                  <a:pt x="4800864" y="0"/>
                </a:lnTo>
                <a:lnTo>
                  <a:pt x="4800864" y="3384215"/>
                </a:lnTo>
                <a:lnTo>
                  <a:pt x="0" y="3384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99" t="-8604" r="-9086" b="-258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4987" y="1966954"/>
            <a:ext cx="4197742" cy="3336827"/>
          </a:xfrm>
          <a:custGeom>
            <a:avLst/>
            <a:gdLst/>
            <a:ahLst/>
            <a:cxnLst/>
            <a:rect r="r" b="b" t="t" l="l"/>
            <a:pathLst>
              <a:path h="3336827" w="4197742">
                <a:moveTo>
                  <a:pt x="0" y="0"/>
                </a:moveTo>
                <a:lnTo>
                  <a:pt x="4197743" y="0"/>
                </a:lnTo>
                <a:lnTo>
                  <a:pt x="4197743" y="3336827"/>
                </a:lnTo>
                <a:lnTo>
                  <a:pt x="0" y="3336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30" t="-8547" r="-5294" b="-30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76359" y="5041967"/>
            <a:ext cx="4780160" cy="3555972"/>
          </a:xfrm>
          <a:custGeom>
            <a:avLst/>
            <a:gdLst/>
            <a:ahLst/>
            <a:cxnLst/>
            <a:rect r="r" b="b" t="t" l="l"/>
            <a:pathLst>
              <a:path h="3555972" w="4780160">
                <a:moveTo>
                  <a:pt x="0" y="0"/>
                </a:moveTo>
                <a:lnTo>
                  <a:pt x="4780160" y="0"/>
                </a:lnTo>
                <a:lnTo>
                  <a:pt x="4780160" y="3555972"/>
                </a:lnTo>
                <a:lnTo>
                  <a:pt x="0" y="3555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37" t="-10323" r="-10787" b="-16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플레이어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36955" y="9144000"/>
            <a:ext cx="1996804" cy="30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000" spc="104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근접공격형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36955" y="8778874"/>
            <a:ext cx="1474430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50"/>
              </a:lnSpc>
              <a:spcBef>
                <a:spcPct val="0"/>
              </a:spcBef>
            </a:pPr>
            <a:r>
              <a:rPr lang="en-US" b="true" sz="2500" spc="13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장내현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79366" y="1503975"/>
            <a:ext cx="5360657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Q스킬 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강타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96638" y="8693189"/>
            <a:ext cx="5360657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R스킬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회오리강타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53765" y="1364774"/>
            <a:ext cx="5155223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E스킬 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격돌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044974" y="1673781"/>
            <a:ext cx="1443844" cy="402105"/>
            <a:chOff x="0" y="0"/>
            <a:chExt cx="1925126" cy="536140"/>
          </a:xfrm>
        </p:grpSpPr>
        <p:sp>
          <p:nvSpPr>
            <p:cNvPr name="AutoShape 17" id="17"/>
            <p:cNvSpPr/>
            <p:nvPr/>
          </p:nvSpPr>
          <p:spPr>
            <a:xfrm>
              <a:off x="1529220" y="140234"/>
              <a:ext cx="386926" cy="386926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62507" cy="262507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1" id="21"/>
            <p:cNvSpPr/>
            <p:nvPr/>
          </p:nvSpPr>
          <p:spPr>
            <a:xfrm>
              <a:off x="262507" y="131365"/>
              <a:ext cx="1266712" cy="1078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3009985" y="1546151"/>
            <a:ext cx="1339844" cy="420803"/>
            <a:chOff x="0" y="0"/>
            <a:chExt cx="1786458" cy="561070"/>
          </a:xfrm>
        </p:grpSpPr>
        <p:sp>
          <p:nvSpPr>
            <p:cNvPr name="AutoShape 23" id="23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4" id="24"/>
            <p:cNvGrpSpPr/>
            <p:nvPr/>
          </p:nvGrpSpPr>
          <p:grpSpPr>
            <a:xfrm rot="0">
              <a:off x="1523951" y="0"/>
              <a:ext cx="262507" cy="262507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350875" y="131254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8" id="28"/>
          <p:cNvGrpSpPr/>
          <p:nvPr/>
        </p:nvGrpSpPr>
        <p:grpSpPr>
          <a:xfrm rot="-10800000">
            <a:off x="10645144" y="8597939"/>
            <a:ext cx="1339844" cy="420803"/>
            <a:chOff x="0" y="0"/>
            <a:chExt cx="1786458" cy="561070"/>
          </a:xfrm>
        </p:grpSpPr>
        <p:sp>
          <p:nvSpPr>
            <p:cNvPr name="AutoShape 29" id="29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0" id="30"/>
            <p:cNvGrpSpPr/>
            <p:nvPr/>
          </p:nvGrpSpPr>
          <p:grpSpPr>
            <a:xfrm rot="0">
              <a:off x="1523951" y="0"/>
              <a:ext cx="262507" cy="262507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33" id="33"/>
            <p:cNvSpPr/>
            <p:nvPr/>
          </p:nvSpPr>
          <p:spPr>
            <a:xfrm>
              <a:off x="350875" y="131254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45801" y="3943803"/>
            <a:ext cx="4600486" cy="5750608"/>
          </a:xfrm>
          <a:custGeom>
            <a:avLst/>
            <a:gdLst/>
            <a:ahLst/>
            <a:cxnLst/>
            <a:rect r="r" b="b" t="t" l="l"/>
            <a:pathLst>
              <a:path h="5750608" w="4600486">
                <a:moveTo>
                  <a:pt x="0" y="0"/>
                </a:moveTo>
                <a:lnTo>
                  <a:pt x="4600487" y="0"/>
                </a:lnTo>
                <a:lnTo>
                  <a:pt x="4600487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873398" y="2032481"/>
            <a:ext cx="4681583" cy="3467958"/>
          </a:xfrm>
          <a:custGeom>
            <a:avLst/>
            <a:gdLst/>
            <a:ahLst/>
            <a:cxnLst/>
            <a:rect r="r" b="b" t="t" l="l"/>
            <a:pathLst>
              <a:path h="3467958" w="4681583">
                <a:moveTo>
                  <a:pt x="0" y="0"/>
                </a:moveTo>
                <a:lnTo>
                  <a:pt x="4681583" y="0"/>
                </a:lnTo>
                <a:lnTo>
                  <a:pt x="4681583" y="3467957"/>
                </a:lnTo>
                <a:lnTo>
                  <a:pt x="0" y="3467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2" t="0" r="0" b="-118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036" y="2015015"/>
            <a:ext cx="5075321" cy="3420778"/>
          </a:xfrm>
          <a:custGeom>
            <a:avLst/>
            <a:gdLst/>
            <a:ahLst/>
            <a:cxnLst/>
            <a:rect r="r" b="b" t="t" l="l"/>
            <a:pathLst>
              <a:path h="3420778" w="5075321">
                <a:moveTo>
                  <a:pt x="0" y="0"/>
                </a:moveTo>
                <a:lnTo>
                  <a:pt x="5075321" y="0"/>
                </a:lnTo>
                <a:lnTo>
                  <a:pt x="5075321" y="3420778"/>
                </a:lnTo>
                <a:lnTo>
                  <a:pt x="0" y="3420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207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24892" y="5143500"/>
            <a:ext cx="4823446" cy="3587466"/>
          </a:xfrm>
          <a:custGeom>
            <a:avLst/>
            <a:gdLst/>
            <a:ahLst/>
            <a:cxnLst/>
            <a:rect r="r" b="b" t="t" l="l"/>
            <a:pathLst>
              <a:path h="3587466" w="4823446">
                <a:moveTo>
                  <a:pt x="0" y="0"/>
                </a:moveTo>
                <a:lnTo>
                  <a:pt x="4823446" y="0"/>
                </a:lnTo>
                <a:lnTo>
                  <a:pt x="4823446" y="3587466"/>
                </a:lnTo>
                <a:lnTo>
                  <a:pt x="0" y="3587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43104"/>
            <a:ext cx="5360657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Q스킬 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돌팔매질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51802" y="8809548"/>
            <a:ext cx="5360657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R스킬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분노의 난사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77370" y="1443104"/>
            <a:ext cx="5155223" cy="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3084" spc="16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E스킬 </a:t>
            </a:r>
            <a:r>
              <a:rPr lang="en-US" sz="3084" spc="16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불꽃돌팔매질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902969" y="1612910"/>
            <a:ext cx="1443844" cy="402105"/>
            <a:chOff x="0" y="0"/>
            <a:chExt cx="1925126" cy="536140"/>
          </a:xfrm>
        </p:grpSpPr>
        <p:sp>
          <p:nvSpPr>
            <p:cNvPr name="AutoShape 12" id="12"/>
            <p:cNvSpPr/>
            <p:nvPr/>
          </p:nvSpPr>
          <p:spPr>
            <a:xfrm>
              <a:off x="1529220" y="140234"/>
              <a:ext cx="386926" cy="386926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62507" cy="26250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262507" y="131365"/>
              <a:ext cx="1266712" cy="1078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0053860" y="1611678"/>
            <a:ext cx="1339844" cy="420803"/>
            <a:chOff x="0" y="0"/>
            <a:chExt cx="1786458" cy="561070"/>
          </a:xfrm>
        </p:grpSpPr>
        <p:sp>
          <p:nvSpPr>
            <p:cNvPr name="AutoShape 18" id="18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1523951" y="0"/>
              <a:ext cx="262507" cy="26250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350875" y="131254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7336187" y="8714298"/>
            <a:ext cx="1339844" cy="420803"/>
            <a:chOff x="0" y="0"/>
            <a:chExt cx="1786458" cy="561070"/>
          </a:xfrm>
        </p:grpSpPr>
        <p:sp>
          <p:nvSpPr>
            <p:cNvPr name="AutoShape 24" id="24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5" id="25"/>
            <p:cNvGrpSpPr/>
            <p:nvPr/>
          </p:nvGrpSpPr>
          <p:grpSpPr>
            <a:xfrm rot="0">
              <a:off x="1523951" y="0"/>
              <a:ext cx="262507" cy="262507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8" id="28"/>
            <p:cNvSpPr/>
            <p:nvPr/>
          </p:nvSpPr>
          <p:spPr>
            <a:xfrm>
              <a:off x="350875" y="131254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플레이어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24522" y="8994769"/>
            <a:ext cx="1996804" cy="30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000" spc="104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원거리공격형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46896" y="8593131"/>
            <a:ext cx="1474430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50"/>
              </a:lnSpc>
              <a:spcBef>
                <a:spcPct val="0"/>
              </a:spcBef>
            </a:pPr>
            <a:r>
              <a:rPr lang="en-US" b="true" sz="2500" spc="13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송아현</a:t>
            </a: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98118" y="836429"/>
            <a:ext cx="1885355" cy="2639498"/>
          </a:xfrm>
          <a:custGeom>
            <a:avLst/>
            <a:gdLst/>
            <a:ahLst/>
            <a:cxnLst/>
            <a:rect r="r" b="b" t="t" l="l"/>
            <a:pathLst>
              <a:path h="2639498" w="1885355">
                <a:moveTo>
                  <a:pt x="0" y="0"/>
                </a:moveTo>
                <a:lnTo>
                  <a:pt x="1885356" y="0"/>
                </a:lnTo>
                <a:lnTo>
                  <a:pt x="1885356" y="2639498"/>
                </a:lnTo>
                <a:lnTo>
                  <a:pt x="0" y="2639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83474" y="404382"/>
            <a:ext cx="1682124" cy="2670853"/>
          </a:xfrm>
          <a:custGeom>
            <a:avLst/>
            <a:gdLst/>
            <a:ahLst/>
            <a:cxnLst/>
            <a:rect r="r" b="b" t="t" l="l"/>
            <a:pathLst>
              <a:path h="2670853" w="1682124">
                <a:moveTo>
                  <a:pt x="0" y="0"/>
                </a:moveTo>
                <a:lnTo>
                  <a:pt x="1682124" y="0"/>
                </a:lnTo>
                <a:lnTo>
                  <a:pt x="1682124" y="2670853"/>
                </a:lnTo>
                <a:lnTo>
                  <a:pt x="0" y="2670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68463" y="1945701"/>
            <a:ext cx="2010878" cy="2649468"/>
          </a:xfrm>
          <a:custGeom>
            <a:avLst/>
            <a:gdLst/>
            <a:ahLst/>
            <a:cxnLst/>
            <a:rect r="r" b="b" t="t" l="l"/>
            <a:pathLst>
              <a:path h="2649468" w="2010878">
                <a:moveTo>
                  <a:pt x="0" y="0"/>
                </a:moveTo>
                <a:lnTo>
                  <a:pt x="2010878" y="0"/>
                </a:lnTo>
                <a:lnTo>
                  <a:pt x="2010878" y="2649468"/>
                </a:lnTo>
                <a:lnTo>
                  <a:pt x="0" y="2649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몬스터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055234" y="6044119"/>
            <a:ext cx="2101214" cy="2414160"/>
          </a:xfrm>
          <a:custGeom>
            <a:avLst/>
            <a:gdLst/>
            <a:ahLst/>
            <a:cxnLst/>
            <a:rect r="r" b="b" t="t" l="l"/>
            <a:pathLst>
              <a:path h="2414160" w="2101214">
                <a:moveTo>
                  <a:pt x="0" y="0"/>
                </a:moveTo>
                <a:lnTo>
                  <a:pt x="2101213" y="0"/>
                </a:lnTo>
                <a:lnTo>
                  <a:pt x="2101213" y="2414160"/>
                </a:lnTo>
                <a:lnTo>
                  <a:pt x="0" y="2414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68134" y="5135676"/>
            <a:ext cx="2689292" cy="2452001"/>
          </a:xfrm>
          <a:custGeom>
            <a:avLst/>
            <a:gdLst/>
            <a:ahLst/>
            <a:cxnLst/>
            <a:rect r="r" b="b" t="t" l="l"/>
            <a:pathLst>
              <a:path h="2452001" w="2689292">
                <a:moveTo>
                  <a:pt x="0" y="0"/>
                </a:moveTo>
                <a:lnTo>
                  <a:pt x="2689291" y="0"/>
                </a:lnTo>
                <a:lnTo>
                  <a:pt x="2689291" y="2452001"/>
                </a:lnTo>
                <a:lnTo>
                  <a:pt x="0" y="24520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74578" y="6634622"/>
            <a:ext cx="1965694" cy="2436353"/>
          </a:xfrm>
          <a:custGeom>
            <a:avLst/>
            <a:gdLst/>
            <a:ahLst/>
            <a:cxnLst/>
            <a:rect r="r" b="b" t="t" l="l"/>
            <a:pathLst>
              <a:path h="2436353" w="1965694">
                <a:moveTo>
                  <a:pt x="0" y="0"/>
                </a:moveTo>
                <a:lnTo>
                  <a:pt x="1965694" y="0"/>
                </a:lnTo>
                <a:lnTo>
                  <a:pt x="1965694" y="2436353"/>
                </a:lnTo>
                <a:lnTo>
                  <a:pt x="0" y="24363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829950" y="3075235"/>
            <a:ext cx="13535648" cy="1578192"/>
            <a:chOff x="0" y="0"/>
            <a:chExt cx="18047530" cy="210425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6926114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필드 몬스터 - 종합관 및 벙커, 운동장, 산융 주차장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65041"/>
              <a:ext cx="18047530" cy="133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필드 몬스터의 컨셉은 학생들이 즐겨 마시는 음료 종류 컨셉으로 몬스터가 되었다.</a:t>
              </a:r>
            </a:p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이는 현실이 아닌 게임속의 몬스터들이 등장하였다는 것을 확실하게 인식시켜 준다.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54722" y="7052898"/>
            <a:ext cx="8281043" cy="1063842"/>
            <a:chOff x="0" y="0"/>
            <a:chExt cx="11041390" cy="141845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11041390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 1 몬스터 - E동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65041"/>
              <a:ext cx="11041390" cy="653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컴퓨터 부품들이 몬스터가 되었다.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500529" y="6433569"/>
            <a:ext cx="1443844" cy="402105"/>
            <a:chOff x="0" y="0"/>
            <a:chExt cx="1925126" cy="536140"/>
          </a:xfrm>
        </p:grpSpPr>
        <p:sp>
          <p:nvSpPr>
            <p:cNvPr name="AutoShape 20" id="20"/>
            <p:cNvSpPr/>
            <p:nvPr/>
          </p:nvSpPr>
          <p:spPr>
            <a:xfrm>
              <a:off x="1529220" y="140234"/>
              <a:ext cx="386926" cy="386926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1" id="21"/>
            <p:cNvGrpSpPr/>
            <p:nvPr/>
          </p:nvGrpSpPr>
          <p:grpSpPr>
            <a:xfrm rot="0">
              <a:off x="0" y="0"/>
              <a:ext cx="262507" cy="262507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4" id="24"/>
            <p:cNvSpPr/>
            <p:nvPr/>
          </p:nvSpPr>
          <p:spPr>
            <a:xfrm>
              <a:off x="262507" y="131365"/>
              <a:ext cx="1266712" cy="1078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144000" y="2353062"/>
            <a:ext cx="2492070" cy="420803"/>
            <a:chOff x="0" y="0"/>
            <a:chExt cx="3322760" cy="561070"/>
          </a:xfrm>
        </p:grpSpPr>
        <p:sp>
          <p:nvSpPr>
            <p:cNvPr name="AutoShape 26" id="26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7" id="27"/>
            <p:cNvGrpSpPr/>
            <p:nvPr/>
          </p:nvGrpSpPr>
          <p:grpSpPr>
            <a:xfrm rot="0">
              <a:off x="3060253" y="0"/>
              <a:ext cx="262507" cy="262507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30" id="30"/>
            <p:cNvSpPr/>
            <p:nvPr/>
          </p:nvSpPr>
          <p:spPr>
            <a:xfrm flipV="true">
              <a:off x="350875" y="131254"/>
              <a:ext cx="2709378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99101" y="5076311"/>
            <a:ext cx="2279114" cy="2824817"/>
          </a:xfrm>
          <a:custGeom>
            <a:avLst/>
            <a:gdLst/>
            <a:ahLst/>
            <a:cxnLst/>
            <a:rect r="r" b="b" t="t" l="l"/>
            <a:pathLst>
              <a:path h="2824817" w="2279114">
                <a:moveTo>
                  <a:pt x="0" y="0"/>
                </a:moveTo>
                <a:lnTo>
                  <a:pt x="2279114" y="0"/>
                </a:lnTo>
                <a:lnTo>
                  <a:pt x="2279114" y="2824817"/>
                </a:lnTo>
                <a:lnTo>
                  <a:pt x="0" y="282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644625"/>
            <a:ext cx="2279114" cy="2824817"/>
          </a:xfrm>
          <a:custGeom>
            <a:avLst/>
            <a:gdLst/>
            <a:ahLst/>
            <a:cxnLst/>
            <a:rect r="r" b="b" t="t" l="l"/>
            <a:pathLst>
              <a:path h="2824817" w="2279114">
                <a:moveTo>
                  <a:pt x="0" y="0"/>
                </a:moveTo>
                <a:lnTo>
                  <a:pt x="2279114" y="0"/>
                </a:lnTo>
                <a:lnTo>
                  <a:pt x="2279114" y="2824818"/>
                </a:lnTo>
                <a:lnTo>
                  <a:pt x="0" y="2824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07814" y="2452837"/>
            <a:ext cx="2279114" cy="2824817"/>
          </a:xfrm>
          <a:custGeom>
            <a:avLst/>
            <a:gdLst/>
            <a:ahLst/>
            <a:cxnLst/>
            <a:rect r="r" b="b" t="t" l="l"/>
            <a:pathLst>
              <a:path h="2824817" w="2279114">
                <a:moveTo>
                  <a:pt x="0" y="0"/>
                </a:moveTo>
                <a:lnTo>
                  <a:pt x="2279114" y="0"/>
                </a:lnTo>
                <a:lnTo>
                  <a:pt x="2279114" y="2824817"/>
                </a:lnTo>
                <a:lnTo>
                  <a:pt x="0" y="2824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68472" y="4057034"/>
            <a:ext cx="4977816" cy="3976182"/>
          </a:xfrm>
          <a:custGeom>
            <a:avLst/>
            <a:gdLst/>
            <a:ahLst/>
            <a:cxnLst/>
            <a:rect r="r" b="b" t="t" l="l"/>
            <a:pathLst>
              <a:path h="3976182" w="4977816">
                <a:moveTo>
                  <a:pt x="0" y="0"/>
                </a:moveTo>
                <a:lnTo>
                  <a:pt x="4977816" y="0"/>
                </a:lnTo>
                <a:lnTo>
                  <a:pt x="4977816" y="3976182"/>
                </a:lnTo>
                <a:lnTo>
                  <a:pt x="0" y="3976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몬스터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88933" y="2616152"/>
            <a:ext cx="11111240" cy="2661502"/>
            <a:chOff x="0" y="0"/>
            <a:chExt cx="14814987" cy="354866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14814987" cy="558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 spc="145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 2 몬스터 - 산융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01659"/>
              <a:ext cx="14814987" cy="2747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공구,기계부품으로, 좀더 단단하고 강해보이는 몬스터이다.</a:t>
              </a:r>
            </a:p>
            <a:p>
              <a:pPr algn="l">
                <a:lnSpc>
                  <a:spcPts val="41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몬스터들이 점점 강해진다는 것을 느끼게 만들어준다.</a:t>
              </a: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868101" y="7094252"/>
            <a:ext cx="11111240" cy="1613752"/>
            <a:chOff x="0" y="0"/>
            <a:chExt cx="14814987" cy="215166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14814987" cy="558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 spc="145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챕터3 최종 보스 - 체육관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01659"/>
              <a:ext cx="14814987" cy="1350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타락티노는 최종보스몬스터로, 우리 학교의 마스코트이다.</a:t>
              </a:r>
            </a:p>
            <a:p>
              <a:pPr algn="l">
                <a:lnSpc>
                  <a:spcPts val="41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평소 티노의 모습과 달리 화난 모습의 티노로, 주인공을 공격한다.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0441205" y="6376758"/>
            <a:ext cx="581439" cy="717494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1896763" y="6278318"/>
            <a:ext cx="196880" cy="19688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1016955" y="6376758"/>
            <a:ext cx="879807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5473901" y="4517004"/>
            <a:ext cx="1348317" cy="626496"/>
            <a:chOff x="0" y="0"/>
            <a:chExt cx="1797757" cy="835328"/>
          </a:xfrm>
        </p:grpSpPr>
        <p:sp>
          <p:nvSpPr>
            <p:cNvPr name="AutoShape 23" id="23"/>
            <p:cNvSpPr/>
            <p:nvPr/>
          </p:nvSpPr>
          <p:spPr>
            <a:xfrm flipH="true">
              <a:off x="1427998" y="5800"/>
              <a:ext cx="358460" cy="69827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4" id="24"/>
            <p:cNvGrpSpPr/>
            <p:nvPr/>
          </p:nvGrpSpPr>
          <p:grpSpPr>
            <a:xfrm rot="-10800000">
              <a:off x="0" y="572821"/>
              <a:ext cx="262507" cy="262507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27" id="27"/>
            <p:cNvSpPr/>
            <p:nvPr/>
          </p:nvSpPr>
          <p:spPr>
            <a:xfrm flipH="true">
              <a:off x="262507" y="704075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929127" y="1497465"/>
            <a:ext cx="4429746" cy="5537183"/>
          </a:xfrm>
          <a:custGeom>
            <a:avLst/>
            <a:gdLst/>
            <a:ahLst/>
            <a:cxnLst/>
            <a:rect r="r" b="b" t="t" l="l"/>
            <a:pathLst>
              <a:path h="5537183" w="4429746">
                <a:moveTo>
                  <a:pt x="0" y="0"/>
                </a:moveTo>
                <a:lnTo>
                  <a:pt x="4429746" y="0"/>
                </a:lnTo>
                <a:lnTo>
                  <a:pt x="4429746" y="5537183"/>
                </a:lnTo>
                <a:lnTo>
                  <a:pt x="0" y="5537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06529" y="2177184"/>
            <a:ext cx="4429746" cy="5537183"/>
          </a:xfrm>
          <a:custGeom>
            <a:avLst/>
            <a:gdLst/>
            <a:ahLst/>
            <a:cxnLst/>
            <a:rect r="r" b="b" t="t" l="l"/>
            <a:pathLst>
              <a:path h="5537183" w="4429746">
                <a:moveTo>
                  <a:pt x="0" y="0"/>
                </a:moveTo>
                <a:lnTo>
                  <a:pt x="4429746" y="0"/>
                </a:lnTo>
                <a:lnTo>
                  <a:pt x="4429746" y="5537183"/>
                </a:lnTo>
                <a:lnTo>
                  <a:pt x="0" y="553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19524" y="2177184"/>
            <a:ext cx="4429746" cy="5537183"/>
          </a:xfrm>
          <a:custGeom>
            <a:avLst/>
            <a:gdLst/>
            <a:ahLst/>
            <a:cxnLst/>
            <a:rect r="r" b="b" t="t" l="l"/>
            <a:pathLst>
              <a:path h="5537183" w="4429746">
                <a:moveTo>
                  <a:pt x="0" y="0"/>
                </a:moveTo>
                <a:lnTo>
                  <a:pt x="4429747" y="0"/>
                </a:lnTo>
                <a:lnTo>
                  <a:pt x="4429747" y="5537183"/>
                </a:lnTo>
                <a:lnTo>
                  <a:pt x="0" y="5537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865914" y="587827"/>
            <a:ext cx="8681660" cy="1247775"/>
            <a:chOff x="0" y="0"/>
            <a:chExt cx="11575547" cy="16637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36373" y="716492"/>
              <a:ext cx="11439174" cy="947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9"/>
                </a:lnSpc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게임 퀘스트 전반적으로</a:t>
              </a:r>
            </a:p>
            <a:p>
              <a:pPr algn="ctr" marL="0" indent="0" lvl="0">
                <a:lnSpc>
                  <a:spcPts val="2749"/>
                </a:lnSpc>
                <a:spcBef>
                  <a:spcPct val="0"/>
                </a:spcBef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플레이어에게 도움을 주는 역할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0"/>
              <a:ext cx="11575547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이땡땡 교수님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1569" y="7904867"/>
            <a:ext cx="8681660" cy="1247775"/>
            <a:chOff x="0" y="0"/>
            <a:chExt cx="11575547" cy="16637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36373" y="716492"/>
              <a:ext cx="11439174" cy="947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9"/>
                </a:lnSpc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열쇠찾기 퀘스트를 진행하기 위해</a:t>
              </a:r>
            </a:p>
            <a:p>
              <a:pPr algn="ctr" marL="0" indent="0" lvl="0">
                <a:lnSpc>
                  <a:spcPts val="2749"/>
                </a:lnSpc>
                <a:spcBef>
                  <a:spcPct val="0"/>
                </a:spcBef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경비아저씨의 위치를 알려주는 역할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0"/>
              <a:ext cx="11575547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학생 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67546" y="8075739"/>
            <a:ext cx="6737437" cy="1247775"/>
            <a:chOff x="0" y="0"/>
            <a:chExt cx="8983250" cy="16637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5833" y="716492"/>
              <a:ext cx="8877417" cy="947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9"/>
                </a:lnSpc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E동 퀘스트를 진행하기 위해</a:t>
              </a:r>
            </a:p>
            <a:p>
              <a:pPr algn="ctr" marL="0" indent="0" lvl="0">
                <a:lnSpc>
                  <a:spcPts val="2749"/>
                </a:lnSpc>
                <a:spcBef>
                  <a:spcPct val="0"/>
                </a:spcBef>
              </a:pPr>
              <a:r>
                <a:rPr lang="en-US" sz="2499" spc="129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필요한 열쇠를 찾는 데 관여하는 역할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898325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경비아저씨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NPC</a:t>
            </a: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526368" y="1497457"/>
            <a:ext cx="9235264" cy="4558306"/>
            <a:chOff x="0" y="0"/>
            <a:chExt cx="12313685" cy="60777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03016" y="1015375"/>
              <a:ext cx="10572310" cy="4257306"/>
            </a:xfrm>
            <a:custGeom>
              <a:avLst/>
              <a:gdLst/>
              <a:ahLst/>
              <a:cxnLst/>
              <a:rect r="r" b="b" t="t" l="l"/>
              <a:pathLst>
                <a:path h="4257306" w="10572310">
                  <a:moveTo>
                    <a:pt x="0" y="0"/>
                  </a:moveTo>
                  <a:lnTo>
                    <a:pt x="10572309" y="0"/>
                  </a:lnTo>
                  <a:lnTo>
                    <a:pt x="10572309" y="4257306"/>
                  </a:lnTo>
                  <a:lnTo>
                    <a:pt x="0" y="4257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90" t="-9359" r="-2518" b="-1855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476814" y="4467621"/>
              <a:ext cx="7836871" cy="1610121"/>
            </a:xfrm>
            <a:custGeom>
              <a:avLst/>
              <a:gdLst/>
              <a:ahLst/>
              <a:cxnLst/>
              <a:rect r="r" b="b" t="t" l="l"/>
              <a:pathLst>
                <a:path h="1610121" w="7836871">
                  <a:moveTo>
                    <a:pt x="0" y="0"/>
                  </a:moveTo>
                  <a:lnTo>
                    <a:pt x="7836871" y="0"/>
                  </a:lnTo>
                  <a:lnTo>
                    <a:pt x="7836871" y="1610121"/>
                  </a:lnTo>
                  <a:lnTo>
                    <a:pt x="0" y="1610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7836871" cy="1610121"/>
            </a:xfrm>
            <a:custGeom>
              <a:avLst/>
              <a:gdLst/>
              <a:ahLst/>
              <a:cxnLst/>
              <a:rect r="r" b="b" t="t" l="l"/>
              <a:pathLst>
                <a:path h="1610121" w="7836871">
                  <a:moveTo>
                    <a:pt x="7836871" y="0"/>
                  </a:moveTo>
                  <a:lnTo>
                    <a:pt x="0" y="0"/>
                  </a:lnTo>
                  <a:lnTo>
                    <a:pt x="0" y="1610121"/>
                  </a:lnTo>
                  <a:lnTo>
                    <a:pt x="7836871" y="1610121"/>
                  </a:lnTo>
                  <a:lnTo>
                    <a:pt x="783687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61870" y="6408188"/>
            <a:ext cx="13301177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외관은 한국공학대학교에 있는 배경 요소들로 맵을 구성함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맵의 바깥은 먹구름이 껴서 출입 불가, 밖을 볼 수 없다.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마을 및 사냥터만 실내로 출입가능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실내로 출입할 때에는 다른 레벨로 전환 → 실외 맵 1개 + 실내 맵 4개</a:t>
            </a:r>
          </a:p>
        </p:txBody>
      </p: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05840" y="1917621"/>
            <a:ext cx="5888886" cy="3619173"/>
          </a:xfrm>
          <a:custGeom>
            <a:avLst/>
            <a:gdLst/>
            <a:ahLst/>
            <a:cxnLst/>
            <a:rect r="r" b="b" t="t" l="l"/>
            <a:pathLst>
              <a:path h="3619173" w="5888886">
                <a:moveTo>
                  <a:pt x="0" y="0"/>
                </a:moveTo>
                <a:lnTo>
                  <a:pt x="5888886" y="0"/>
                </a:lnTo>
                <a:lnTo>
                  <a:pt x="5888886" y="3619173"/>
                </a:lnTo>
                <a:lnTo>
                  <a:pt x="0" y="3619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255114" y="5782539"/>
            <a:ext cx="4983066" cy="2092542"/>
            <a:chOff x="0" y="0"/>
            <a:chExt cx="6644088" cy="27900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6644088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학교 필드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65041"/>
              <a:ext cx="6644088" cy="202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종합관 및 벙커 - 에너지드링크</a:t>
              </a:r>
            </a:p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운동장 - 버블티</a:t>
              </a:r>
            </a:p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산융 주차장 – 커피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545335" y="1930377"/>
            <a:ext cx="5599792" cy="3619173"/>
          </a:xfrm>
          <a:custGeom>
            <a:avLst/>
            <a:gdLst/>
            <a:ahLst/>
            <a:cxnLst/>
            <a:rect r="r" b="b" t="t" l="l"/>
            <a:pathLst>
              <a:path h="3619173" w="5599792">
                <a:moveTo>
                  <a:pt x="0" y="0"/>
                </a:moveTo>
                <a:lnTo>
                  <a:pt x="5599792" y="0"/>
                </a:lnTo>
                <a:lnTo>
                  <a:pt x="5599792" y="3619173"/>
                </a:lnTo>
                <a:lnTo>
                  <a:pt x="0" y="3619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23" t="-6305" r="0" b="-630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50110" y="5782539"/>
            <a:ext cx="559979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0"/>
              </a:lnSpc>
              <a:spcBef>
                <a:spcPct val="0"/>
              </a:spcBef>
            </a:pPr>
            <a:r>
              <a:rPr lang="en-US" b="true" sz="2700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마을 필드 - TIP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50110" y="6330126"/>
            <a:ext cx="5599792" cy="154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: 포탈을 타면 실내로 씬 전환</a:t>
            </a:r>
          </a:p>
          <a:p>
            <a:pPr algn="l">
              <a:lnSpc>
                <a:spcPts val="4050"/>
              </a:lnSpc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- 쥬씨 - 딸바, 망바, 커피 구매 가능</a:t>
            </a:r>
          </a:p>
          <a:p>
            <a:pPr algn="l">
              <a:lnSpc>
                <a:spcPts val="4050"/>
              </a:lnSpc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- 양복점 - 양복, 과잠 구매 가능</a:t>
            </a:r>
          </a:p>
        </p:txBody>
      </p:sp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59019" y="1656745"/>
            <a:ext cx="5099537" cy="5871402"/>
            <a:chOff x="0" y="0"/>
            <a:chExt cx="6799382" cy="78285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99382" cy="4178743"/>
            </a:xfrm>
            <a:custGeom>
              <a:avLst/>
              <a:gdLst/>
              <a:ahLst/>
              <a:cxnLst/>
              <a:rect r="r" b="b" t="t" l="l"/>
              <a:pathLst>
                <a:path h="4178743" w="6799382">
                  <a:moveTo>
                    <a:pt x="0" y="0"/>
                  </a:moveTo>
                  <a:lnTo>
                    <a:pt x="6799382" y="0"/>
                  </a:lnTo>
                  <a:lnTo>
                    <a:pt x="6799382" y="4178743"/>
                  </a:lnTo>
                  <a:lnTo>
                    <a:pt x="0" y="4178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7647" y="4545721"/>
              <a:ext cx="6644088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E동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7647" y="5329812"/>
              <a:ext cx="6644088" cy="249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: 포탈을 타면 2층으로 씬 전환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- 2층 스터디룸 - 지우개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- 2층 강의실 - 샤프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교수 연구실 안 - 1챕터 보스 필통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87440" y="2552445"/>
            <a:ext cx="5229590" cy="5775838"/>
            <a:chOff x="0" y="0"/>
            <a:chExt cx="6972787" cy="77011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23470" cy="4178743"/>
            </a:xfrm>
            <a:custGeom>
              <a:avLst/>
              <a:gdLst/>
              <a:ahLst/>
              <a:cxnLst/>
              <a:rect r="r" b="b" t="t" l="l"/>
              <a:pathLst>
                <a:path h="4178743" w="6723470">
                  <a:moveTo>
                    <a:pt x="0" y="0"/>
                  </a:moveTo>
                  <a:lnTo>
                    <a:pt x="6723470" y="0"/>
                  </a:lnTo>
                  <a:lnTo>
                    <a:pt x="6723470" y="4178743"/>
                  </a:lnTo>
                  <a:lnTo>
                    <a:pt x="0" y="4178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204" t="0" r="-9242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98051" y="4418301"/>
              <a:ext cx="6874737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산융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8051" y="5202392"/>
              <a:ext cx="6874737" cy="249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: 포탈을 타면 1층으로 씬 전환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- 1층 - 톱니바퀴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- 2층 강의실 - 볼트 너트</a:t>
              </a:r>
            </a:p>
            <a:p>
              <a:pPr algn="l">
                <a:lnSpc>
                  <a:spcPts val="3750"/>
                </a:lnSpc>
              </a:pPr>
              <a:r>
                <a:rPr lang="en-US" sz="2500" spc="13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- 2층 복도 끝 - 2챕터 보스 드릴보스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45915" y="1681353"/>
            <a:ext cx="4983066" cy="4948811"/>
            <a:chOff x="0" y="0"/>
            <a:chExt cx="6644088" cy="65984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44088" cy="4083303"/>
            </a:xfrm>
            <a:custGeom>
              <a:avLst/>
              <a:gdLst/>
              <a:ahLst/>
              <a:cxnLst/>
              <a:rect r="r" b="b" t="t" l="l"/>
              <a:pathLst>
                <a:path h="4083303" w="6644088">
                  <a:moveTo>
                    <a:pt x="0" y="0"/>
                  </a:moveTo>
                  <a:lnTo>
                    <a:pt x="6644088" y="0"/>
                  </a:lnTo>
                  <a:lnTo>
                    <a:pt x="6644088" y="4083303"/>
                  </a:lnTo>
                  <a:lnTo>
                    <a:pt x="0" y="4083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494159"/>
              <a:ext cx="6644088" cy="54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0"/>
                </a:lnSpc>
                <a:spcBef>
                  <a:spcPct val="0"/>
                </a:spcBef>
              </a:pPr>
              <a:r>
                <a:rPr lang="en-US" b="true" sz="2700" spc="140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체육관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259200"/>
              <a:ext cx="6644088" cy="133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: 포탈을 타면 실내로 씬 전환</a:t>
              </a:r>
            </a:p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- 체육관 안 - 타락 티노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7827" y="587827"/>
            <a:ext cx="85561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56" b="tru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 . 타 게임과의 차별성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7836" y="2357881"/>
            <a:ext cx="15721464" cy="198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539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타 MMORPG가 판타지나 SF 테마에 집중하는 반면, &lt;TUWorld&gt;는 한국공학대학교 캠퍼스를 배경으로 한 독창적인 현실 기반 오픈월드</a:t>
            </a:r>
          </a:p>
          <a:p>
            <a:pPr algn="l" marL="582928" indent="-291464" lvl="1">
              <a:lnSpc>
                <a:spcPts val="539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실제 학교의 구조와 요소를 게임에 반영해 몰입감과 친숙함을 동시에 제공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7836" y="1956335"/>
            <a:ext cx="39004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현실 기반 오픈월드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3268" y="5534641"/>
            <a:ext cx="15721464" cy="198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539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현실 세계의 물체들이 몬스터로 변해 벌어지는 전투는 기존 MMORPG에서 볼 수 없는 신선함을 제공</a:t>
            </a:r>
          </a:p>
          <a:p>
            <a:pPr algn="l" marL="582928" indent="-291464" lvl="1">
              <a:lnSpc>
                <a:spcPts val="539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맞았을 때의 반응, 충격 표현, 물리 엔진 기반의 상호작용 등을 통해 타 MMORPG보다 더욱 생동감 넘치는 타격감을 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7836" y="5160236"/>
            <a:ext cx="692748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생동감 넘치는 타격감과 독창적 전투 시스템</a:t>
            </a:r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4" name="TextBox 4"/>
          <p:cNvSpPr txBox="1"/>
          <p:nvPr/>
        </p:nvSpPr>
        <p:spPr>
          <a:xfrm>
            <a:off x="1845101" y="1515352"/>
            <a:ext cx="13185580" cy="639992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b="1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개발 도구</a:t>
            </a:r>
            <a:endParaRPr lang="en-US" sz="2799" b="1" spc="145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Unreal Engine 5.4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Visual Studio 2022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3DS MAX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ZBrush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Substance Painter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4199"/>
              </a:lnSpc>
              <a:defRPr/>
            </a:pP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4199"/>
              </a:lnSpc>
              <a:defRPr/>
            </a:pPr>
            <a:r>
              <a:rPr lang="en-US" sz="2799" b="1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운영체제</a:t>
            </a:r>
            <a:endParaRPr lang="en-US" sz="2799" b="1" spc="145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Windows 11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4199"/>
              </a:lnSpc>
              <a:defRPr/>
            </a:pP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4199"/>
              </a:lnSpc>
              <a:defRPr/>
            </a:pPr>
            <a:r>
              <a:rPr lang="en-US" sz="2799" b="1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협업 도구</a:t>
            </a:r>
            <a:endParaRPr lang="en-US" sz="2799" b="1" spc="145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Github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 . 개발 환경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820" y="4555786"/>
            <a:ext cx="580922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51281" y="4555786"/>
            <a:ext cx="630234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74715" y="4559087"/>
            <a:ext cx="3411021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개인별 준비 현황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연구 배경 및 목적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게임 소개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타 게임과의 차별성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39266" y="4559087"/>
            <a:ext cx="5194300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개발 환경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중점연구분야 및 기술적 요소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역할 분담과 개발 일정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참고 문헌 및 출처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86959" y="2727538"/>
            <a:ext cx="19095802" cy="1144280"/>
            <a:chOff x="0" y="0"/>
            <a:chExt cx="5029347" cy="3013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29347" cy="301374"/>
            </a:xfrm>
            <a:custGeom>
              <a:avLst/>
              <a:gdLst/>
              <a:ahLst/>
              <a:cxnLst/>
              <a:rect r="r" b="b" t="t" l="l"/>
              <a:pathLst>
                <a:path h="301374" w="5029347">
                  <a:moveTo>
                    <a:pt x="12163" y="0"/>
                  </a:moveTo>
                  <a:lnTo>
                    <a:pt x="5017184" y="0"/>
                  </a:lnTo>
                  <a:cubicBezTo>
                    <a:pt x="5020410" y="0"/>
                    <a:pt x="5023503" y="1281"/>
                    <a:pt x="5025785" y="3562"/>
                  </a:cubicBezTo>
                  <a:cubicBezTo>
                    <a:pt x="5028066" y="5843"/>
                    <a:pt x="5029347" y="8937"/>
                    <a:pt x="5029347" y="12163"/>
                  </a:cubicBezTo>
                  <a:lnTo>
                    <a:pt x="5029347" y="289211"/>
                  </a:lnTo>
                  <a:cubicBezTo>
                    <a:pt x="5029347" y="292437"/>
                    <a:pt x="5028066" y="295531"/>
                    <a:pt x="5025785" y="297812"/>
                  </a:cubicBezTo>
                  <a:cubicBezTo>
                    <a:pt x="5023503" y="300093"/>
                    <a:pt x="5020410" y="301374"/>
                    <a:pt x="5017184" y="301374"/>
                  </a:cubicBezTo>
                  <a:lnTo>
                    <a:pt x="12163" y="301374"/>
                  </a:lnTo>
                  <a:cubicBezTo>
                    <a:pt x="8937" y="301374"/>
                    <a:pt x="5843" y="300093"/>
                    <a:pt x="3562" y="297812"/>
                  </a:cubicBezTo>
                  <a:cubicBezTo>
                    <a:pt x="1281" y="295531"/>
                    <a:pt x="0" y="292437"/>
                    <a:pt x="0" y="289211"/>
                  </a:cubicBezTo>
                  <a:lnTo>
                    <a:pt x="0" y="12163"/>
                  </a:lnTo>
                  <a:cubicBezTo>
                    <a:pt x="0" y="8937"/>
                    <a:pt x="1281" y="5843"/>
                    <a:pt x="3562" y="3562"/>
                  </a:cubicBezTo>
                  <a:cubicBezTo>
                    <a:pt x="5843" y="1281"/>
                    <a:pt x="8937" y="0"/>
                    <a:pt x="12163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5029347" cy="37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25486" y="3044090"/>
            <a:ext cx="2837027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 . 중점연구분야 및 기술적 요소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6320" y="2069496"/>
            <a:ext cx="390040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조성원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1804" y="3277909"/>
            <a:ext cx="11089219" cy="505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네트워크 동기화 구현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송신 패킷 데이터 처리 및 충돌 정보 전송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움직임 , 공격 , 애니메이션 동기화 및 보간 , 네트워크 지연 보상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부드러운 애니메이션 구현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씬 및 UI 전환 시 자연스러운 전환 애니메이션 처리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애니메이션 블렌딩을 통한 이동 및 공격 시 부드러운 모션 처리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전투 시 타격감 처리로 생동감있는 전투 시스템 구현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카메라 쉐이크 , 카메라 줌 , 슬로우 모션을 이용한 화면 연출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나이아가라 시스템을 이용한 파티클 이펙트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공격자와 피격자 애니메이션 처리 및 사운드 처리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021601" y="2332316"/>
            <a:ext cx="195020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중점 연구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21601" y="3382684"/>
            <a:ext cx="39004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기술적 요소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71804" y="2332316"/>
            <a:ext cx="12316196" cy="75378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2969"/>
              </a:lnSpc>
              <a:spcBef>
                <a:spcPct val="0"/>
              </a:spcBef>
              <a:defRPr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서버 기반 몬스터 및 NPC의 행동 설계와 효율적인 구현 방안 연구</a:t>
            </a:r>
            <a:endParaRPr lang="en-US" sz="2699" spc="140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0" lvl="0" indent="0" algn="just">
              <a:lnSpc>
                <a:spcPts val="2969"/>
              </a:lnSpc>
              <a:spcBef>
                <a:spcPct val="0"/>
              </a:spcBef>
              <a:defRPr/>
            </a:pPr>
            <a:endParaRPr lang="en-US" sz="2699" spc="140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AutoShape 11" id="11"/>
          <p:cNvSpPr/>
          <p:nvPr/>
        </p:nvSpPr>
        <p:spPr>
          <a:xfrm flipV="true">
            <a:off x="3141488" y="2327169"/>
            <a:ext cx="409256" cy="404134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 . 중점연구분야 및 기술적 요소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6320" y="2069496"/>
            <a:ext cx="390040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황수지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021601" y="2332316"/>
            <a:ext cx="195020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중점 연구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21601" y="3382684"/>
            <a:ext cx="39004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기술적 요소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1804" y="2332316"/>
            <a:ext cx="1172836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동시 접속자 5000명을 지원하는 MMORPG 서버 설계와 구현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3141488" y="2327169"/>
            <a:ext cx="409256" cy="404134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890123" y="3277909"/>
            <a:ext cx="11089219" cy="555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네트워크 처리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비동기 I/O 처리(IOCP)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패킷 설계 및 최적화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실시간 동기화와 지연 보정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서버 성능 최적화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멀티스레드 처리 및 스레드 풀 관리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락 최소화 및 요청 우선순위 처리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데이터베이스 설계 및 연동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부하 테스트 및 병목 제거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부하 테스트 클라이언트 제작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성능 모니터링 및 최적화</a:t>
            </a:r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 . 중점연구분야 및 기술적 요소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6320" y="2069496"/>
            <a:ext cx="390040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김병현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22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021601" y="2332316"/>
            <a:ext cx="195020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중점 연구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21601" y="3382684"/>
            <a:ext cx="39004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기술적 요소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1804" y="2332316"/>
            <a:ext cx="746453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High Quality 3D 모델링 제작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3141488" y="2327169"/>
            <a:ext cx="409256" cy="404134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971804" y="3323272"/>
            <a:ext cx="11089219" cy="353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루멘을 이용한 생생한 조명 구현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3ds max의 리깅과 바이패드를 활용하여 애니메이션 제작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다양한 텍스처와 PBR 머티리얼을 이용한 현실감 있는 캐릭터&amp;몬스터 제작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substance painter를 이용한 세부 텍스처 작업</a:t>
            </a:r>
          </a:p>
          <a:p>
            <a:pPr algn="l" marL="1165857" indent="-388619" lvl="2">
              <a:lnSpc>
                <a:spcPts val="4049"/>
              </a:lnSpc>
              <a:buFont typeface="Arial"/>
              <a:buChar char="⚬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rough,metal,AO,normal,opacity,basecolor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나나이트를 이용한 고퀄리티 배경 제작</a:t>
            </a:r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841712" y="1447800"/>
          <a:ext cx="16413064" cy="7391402"/>
        </p:xfrm>
        <a:graphic>
          <a:graphicData uri="http://schemas.openxmlformats.org/drawingml/2006/table">
            <a:tbl>
              <a:tblGrid>
                <a:gridCol w="1520488"/>
                <a:gridCol w="7113688"/>
                <a:gridCol w="972361"/>
                <a:gridCol w="972361"/>
                <a:gridCol w="972361"/>
                <a:gridCol w="972361"/>
                <a:gridCol w="972361"/>
                <a:gridCol w="972361"/>
                <a:gridCol w="972361"/>
                <a:gridCol w="972361"/>
              </a:tblGrid>
              <a:tr h="842543">
                <a:tc gridSpan="2"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항목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 vert="horz" lIns="190500" tIns="190500" rIns="190500" bIns="19050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1월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2월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3월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4월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5월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6월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7월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1859a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8월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27651">
                <a:tc rowSpan="3"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700"/>
                        <a:t>서버</a:t>
                      </a:r>
                      <a:endParaRPr lang="ko-KR" altLang="en-US" sz="1700"/>
                    </a:p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700"/>
                        <a:t>황수지</a:t>
                      </a:r>
                      <a:endParaRPr lang="ko-KR" altLang="en-US" sz="17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네트워크 설계 및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27651">
                <a:tc vMerge="1">
                  <a:txBody>
                    <a:bodyPr vert="horz" lIns="190500" tIns="190500" rIns="190500" bIns="19050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데이터베이스 설계 및 연동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27651">
                <a:tc vMerge="1">
                  <a:txBody>
                    <a:bodyPr vert="horz" lIns="190500" tIns="190500" rIns="190500" bIns="19050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시스템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27651">
                <a:tc rowSpan="3"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700"/>
                        <a:t>클라이언트</a:t>
                      </a:r>
                      <a:endParaRPr lang="ko-KR" altLang="en-US" sz="1700"/>
                    </a:p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700"/>
                        <a:t>조성원</a:t>
                      </a:r>
                      <a:endParaRPr lang="ko-KR" altLang="en-US" sz="17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애니메이션 처리 및 타격감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27651">
                <a:tc vMerge="1">
                  <a:txBody>
                    <a:bodyPr vert="horz" lIns="190500" tIns="190500" rIns="190500" bIns="19050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플레이어 구현 , NPC 및 몬스터 행동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27651">
                <a:tc vMerge="1">
                  <a:txBody>
                    <a:bodyPr vert="horz" lIns="190500" tIns="190500" rIns="190500" bIns="19050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씬 , UI , 이펙트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27651">
                <a:tc rowSpan="3"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700"/>
                        <a:t>그래픽</a:t>
                      </a:r>
                      <a:endParaRPr lang="ko-KR" altLang="en-US" sz="1700"/>
                    </a:p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700"/>
                        <a:t>김병현</a:t>
                      </a:r>
                      <a:endParaRPr lang="ko-KR" altLang="en-US" sz="17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캐릭터, 배경, 아이템 모델링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27651">
                <a:tc vMerge="1">
                  <a:txBody>
                    <a:bodyPr vert="horz" lIns="190500" tIns="190500" rIns="190500" bIns="19050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캐릭터 리깅 및 애니메이션, 라이팅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b9ec8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b9ec8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b9ec8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b9ec8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b9ec8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727651">
                <a:tc vMerge="1">
                  <a:txBody>
                    <a:bodyPr vert="horz" lIns="190500" tIns="190500" rIns="190500" bIns="19050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버그 수정 및 테스트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1859a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b6ce6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587827" y="587827"/>
            <a:ext cx="85561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56" b="tru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 . 역할 분담과 개발 일정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 . 참고 문헌 및 출처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699" y="1130141"/>
            <a:ext cx="15950641" cy="857583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550"/>
              </a:lnSpc>
              <a:defRPr/>
            </a:pPr>
            <a:r>
              <a:rPr lang="en-US" sz="1700" b="1" spc="88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클라이언트 참고 문헌</a:t>
            </a:r>
            <a:endParaRPr lang="en-US" sz="1700" b="1" spc="88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문성준, 조형제. "게임의 타격감에 대한 효율 향상 연구." 동국대학교 영상대학원 멀티미디어학과 석사학위 논문, 2012.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b="1" spc="88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서버 참고 문헌</a:t>
            </a:r>
            <a:endParaRPr lang="en-US" sz="1700" b="1" spc="88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배현직. 『게임 서버 프로그래밍 교과서』. 깃벗, 2019.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b="1" spc="88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모델링 참고 문헌</a:t>
            </a:r>
            <a:endParaRPr lang="en-US" sz="1700" b="1" spc="88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김 현. 『ZBrush게임캐릭터디자인』. 프리렉, 2018.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b="1" spc="88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사진 자료 참고 출처</a:t>
            </a:r>
            <a:endParaRPr lang="en-US" sz="1700" b="1" spc="88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버서커(로스트아크)/스킬ttps://namu.wiki/w/%EB%B2%84%EC%84%9C%EC%BB%A4(%EB%A1%9C%EC%8A%A4%ED%8A%B8%EC%95%84%ED%81%AC)/%EC%8A%A4%ED%82%AC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https://namu.wiki/w/%EC%8A%A4%EC%B9%B4%EC%9A%B0%ED%84%B0(%EB%A1%9C%EC%8A%A4%ED%8A%B8%EC%95%84%ED%81%AC)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버블티 : https://kor.pngtree.com/freepng/boba-bubble-tea_13144637.html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커피 : https://www.crowdpic.net/photo/%EC%95%84%EB%A9%94%EB%A6%AC%EC%B9%B4%EB%85%B8-%EC%BB%A4%ED%94%BC-coffee-%EC%83%B7-%EC%95%84%EC%9D%B4%EC%8A%A4%EC%95%84%EB%A9%94%EB%A6%AC%EC%B9%B4%EB%85%B8-1846057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마우스 : https://www.wip-news.com/news/articleView.html?idxno=6771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키보드 : https://namu.wiki/w/%ED%82%A4%EB%B3%B4%EB%93%9C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데스크탑 : https://namu.wiki/w/%EB%8D%B0%EC%8A%A4%ED%81%AC%ED%86%B1%20%EC%BB%B4%ED%93%A8%ED%84%B0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톱니바퀴 : https://kr.made-in-china.com/co_eternoo/product_Factory-Price-High-Quality-Steel-Big-Gear-Cogwheel-Rack-Pinion-Custom-Made_uounrsyohy.html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볼트너트 : https://www.yjprofile.co.kr/goods/goods_view.php?goodsNo=1000000017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드릴 : https://namu.wiki/w/%EB%93%9C%EB%A6%B4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r>
              <a:rPr lang="en-US" sz="1700" spc="88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티노 : https://www.tukorea.ac.kr/tukorea/7171/subview.do</a:t>
            </a: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l">
              <a:lnSpc>
                <a:spcPts val="2550"/>
              </a:lnSpc>
              <a:defRPr/>
            </a:pPr>
            <a:endParaRPr lang="en-US" sz="1700" spc="88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1859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2611" y="3957637"/>
            <a:ext cx="7871389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이상</a:t>
            </a:r>
          </a:p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발표를 마치겠습니다</a:t>
            </a:r>
          </a:p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감사합니다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개인별 준비현황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7107" y="2464170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조성원 - 클라이언트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53556" y="2296530"/>
            <a:ext cx="11089219" cy="15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C/C++프로그래밍 , STL , 자료구조 , 알고리즘 , 데이터베이스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컴퓨터 그래픽스 , 게임수학 , 게임엔진 (언리얼)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네트워크 게임 프로그래밍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7107" y="4500562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황수지 - 서버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7107" y="6538913"/>
            <a:ext cx="3900405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김병현 - 그래픽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53556" y="4332922"/>
            <a:ext cx="12005844" cy="15163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82928" lvl="1" indent="-291464" algn="l">
              <a:lnSpc>
                <a:spcPts val="4049"/>
              </a:lnSpc>
              <a:buFont typeface="Arial"/>
              <a:buChar char="•"/>
              <a:defRPr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C/C++프로그래밍 , STL , 자료구조 , 알고리즘 , 데이터베이스</a:t>
            </a:r>
            <a:endParaRPr lang="en-US" sz="2699" spc="140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  <a:defRPr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게임엔진 (언리얼)</a:t>
            </a:r>
            <a:endParaRPr lang="en-US" sz="2699" spc="140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  <a:defRPr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네트워크 게임 프로그래밍, 게임서버프로그래밍, 멀티코어프로그래밍</a:t>
            </a:r>
            <a:endParaRPr lang="en-US" sz="2699" spc="140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TextBox 9" id="9"/>
          <p:cNvSpPr txBox="true"/>
          <p:nvPr/>
        </p:nvSpPr>
        <p:spPr>
          <a:xfrm rot="0">
            <a:off x="6053556" y="6369315"/>
            <a:ext cx="11089219" cy="15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3D모델링1, 3D모델링2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3D애니메이션1, 3D애니메이션2</a:t>
            </a:r>
          </a:p>
          <a:p>
            <a:pPr algn="l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UX디자인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02. 연구 배경 및 목적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118682" y="1818065"/>
            <a:ext cx="12265574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현대 게임 산업은 지속적으로 확장되고 있으며, 특히 MMORPG는 대규모 사용자 동시 접속과 협력 중심의 게임플레이로 높은 수요를 보이고 있음</a:t>
            </a:r>
          </a:p>
          <a:p>
            <a:pPr algn="l">
              <a:lnSpc>
                <a:spcPts val="3749"/>
              </a:lnSpc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&lt;TU World&gt;는 이런 흐름에 맞춰 많은 사람들이 동시에 접속할 수 있고, 기술적으로 완성도가 높은 MMORPG를 만들고자 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9209" y="1913315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연구 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9209" y="4466865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연구 목적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44850" y="4371615"/>
            <a:ext cx="1241323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MMORPG를 개발하면서 필요한 네트워크 프로그래밍, 서버 관리, 실시간 동기화 같은 복잡한 기술을 배우고 익히며, 졸업작품을 통해 실제 게임 개발 산업에서 요구하는 기술과 흐름을 이해하고, 취업과 연구에 도움이 되는 경험을 쌓고자 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9209" y="6552840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연구 방법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71019" y="6457590"/>
            <a:ext cx="1241323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Unreal Engine5.4 을 이용한 MMORPG 컨텐츠 개발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IOCP 를 이용한 대규모 동시접속 서버 구현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MMORPG 그래픽 리소스 제작</a:t>
            </a: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87107" y="1642501"/>
            <a:ext cx="15182709" cy="426085"/>
            <a:chOff x="0" y="0"/>
            <a:chExt cx="20243613" cy="56811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3692630" cy="558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 spc="145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게임이름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692630" y="-95250"/>
              <a:ext cx="16550982" cy="65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TU World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87107" y="2576770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게임컨셉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56578" y="2471995"/>
            <a:ext cx="13143593" cy="5283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게임 속 몬스터들에게 점령 당해버린 학교를 되찾기 위해 싸우는 챕터형 게임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TextBox 9" id="9"/>
          <p:cNvSpPr txBox="true"/>
          <p:nvPr/>
        </p:nvSpPr>
        <p:spPr>
          <a:xfrm rot="0">
            <a:off x="1787107" y="3501514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장르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56580" y="339673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MMORPG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7107" y="4426258"/>
            <a:ext cx="2769473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7107" y="5351002"/>
            <a:ext cx="3078807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플레이 시간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56579" y="5246227"/>
            <a:ext cx="12413236" cy="52592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챕터 당 20분</a:t>
            </a:r>
            <a:r>
              <a:rPr lang="ko-KR" alt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이상</a:t>
            </a:r>
            <a:endParaRPr lang="ko-KR" alt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TextBox 14" id="14"/>
          <p:cNvSpPr txBox="true"/>
          <p:nvPr/>
        </p:nvSpPr>
        <p:spPr>
          <a:xfrm rot="0">
            <a:off x="1787107" y="6281912"/>
            <a:ext cx="3078807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동시 접속자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56579" y="6177137"/>
            <a:ext cx="12413236" cy="52846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ko-KR" alt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최소 </a:t>
            </a:r>
            <a:r>
              <a:rPr lang="en-US" altLang="ko-KR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1</a:t>
            </a: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000명 이상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TextBox 16" id="16"/>
          <p:cNvSpPr txBox="true"/>
          <p:nvPr/>
        </p:nvSpPr>
        <p:spPr>
          <a:xfrm rot="0">
            <a:off x="4556580" y="4330373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3인칭 백뷰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개요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787107" y="7222347"/>
            <a:ext cx="3078807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플레이 방식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56580" y="7117572"/>
            <a:ext cx="12240964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한국공학대학교를 배경으로 한 가상 세계에서 던전을 탐험하고, 아이템을 거래하며, 다른 플레이어와 협력하거나 경쟁하면서 퀘스트를 수행하고 몬스터를 처치하며 성장하는 방식으로 게임을 진행</a:t>
            </a: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게임 스토리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624751" y="1938552"/>
            <a:ext cx="14940056" cy="6058117"/>
            <a:chOff x="0" y="0"/>
            <a:chExt cx="19920075" cy="807749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9920075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TUWorld: 게임이 현실이 된 순간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09796"/>
              <a:ext cx="19920075" cy="7367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 2030년 9월, 한국공학대학교 게임공학과 졸업작품 전시회에서 주인공 팀의 &lt;TUWorld&gt;가 많은 관심을 받으며 플레이되고 있었다. 하지만 게임이 갑자기 멈추고, 학교 밖에서는 먹구름과 이상한 소음이 감지되었다. 이어 괴생명체들이 나타났다는 긴급 문자가 발송되며 모두 TIP 건물로 대피했다.</a:t>
              </a:r>
            </a:p>
            <a:p>
              <a:pPr algn="l">
                <a:lnSpc>
                  <a:spcPts val="5599"/>
                </a:lnSpc>
              </a:pP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 </a:t>
              </a:r>
              <a:r>
                <a:rPr lang="en-US" sz="2799" spc="145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주인공은 이 괴생명체들이 자신이 만든 게임 속 몬스터들과 동일하다는 사실을 깨닫고, 게임이 사태의  원인임을 자각한다. 이에 책임감을 느낀 주인공은 몬스터들을 해치우고 학교를 구하기 위해 싸우기 시작하는데…</a:t>
              </a:r>
            </a:p>
            <a:p>
              <a:pPr algn="l">
                <a:lnSpc>
                  <a:spcPts val="559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게임 진행 시나리오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624751" y="1520175"/>
            <a:ext cx="15038498" cy="1629627"/>
            <a:chOff x="0" y="0"/>
            <a:chExt cx="20051330" cy="217283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2005133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b="true" sz="3000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프롤로그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33621"/>
              <a:ext cx="20051330" cy="133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졸업작품의 문제로 게임 속 몬스터들이 현실에 나타나 학교를 점령하자, 주인공은 이를 해결하기 위해 교수님의 부탁을 받아 나서게 된다.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624751" y="3513873"/>
            <a:ext cx="15038498" cy="1658201"/>
            <a:chOff x="0" y="0"/>
            <a:chExt cx="20051330" cy="221093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20051330" cy="60960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just">
                <a:lnSpc>
                  <a:spcPts val="3300"/>
                </a:lnSpc>
                <a:spcBef>
                  <a:spcPct val="0"/>
                </a:spcBef>
                <a:defRPr/>
              </a:pPr>
              <a:r>
                <a:rPr lang="en-US" sz="3000" b="1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챕터1</a:t>
              </a:r>
              <a:endParaRPr lang="en-US" sz="3000" b="1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33621"/>
              <a:ext cx="20051330" cy="137731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l">
                <a:lnSpc>
                  <a:spcPts val="4050"/>
                </a:lnSpc>
                <a:defRPr/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주인공은 자신의 게임이 문제의 원인임을 이땡땡 교수님께 고백하고, 과거의 연구 자료를 찾아 사태를 해결하기 위해 </a:t>
              </a:r>
              <a:r>
                <a:rPr lang="en-US" sz="2700" b="1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E동 </a:t>
              </a: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연구실</a:t>
              </a: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로 향한다</a:t>
              </a:r>
              <a:endPara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624751" y="5505450"/>
            <a:ext cx="15038498" cy="1657350"/>
            <a:chOff x="0" y="0"/>
            <a:chExt cx="20051330" cy="220980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20051330" cy="60960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just">
                <a:lnSpc>
                  <a:spcPts val="3300"/>
                </a:lnSpc>
                <a:spcBef>
                  <a:spcPct val="0"/>
                </a:spcBef>
                <a:defRPr/>
              </a:pPr>
              <a:r>
                <a:rPr lang="en-US" sz="3000" b="1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챕터2</a:t>
              </a:r>
              <a:endParaRPr lang="en-US" sz="3000" b="1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33621"/>
              <a:ext cx="20051330" cy="137617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l">
                <a:lnSpc>
                  <a:spcPts val="4050"/>
                </a:lnSpc>
                <a:defRPr/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 교수님은 문제의 원인을 분석해 몬스터 스폰 서버를 종료해야 한다고 판단했고, 주인공은 이를 위해 </a:t>
              </a:r>
              <a:r>
                <a:rPr lang="en-US" sz="2700" b="1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산융</a:t>
              </a: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으로 향해 몬스터들과 보스를 물리치며 서버 종료를 시도한다.</a:t>
              </a:r>
              <a:endPara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624751" y="7441348"/>
            <a:ext cx="15038498" cy="1655027"/>
            <a:chOff x="0" y="0"/>
            <a:chExt cx="20051330" cy="220670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20051330" cy="60960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just">
                <a:lnSpc>
                  <a:spcPts val="3300"/>
                </a:lnSpc>
                <a:spcBef>
                  <a:spcPct val="0"/>
                </a:spcBef>
                <a:defRPr/>
              </a:pPr>
              <a:r>
                <a:rPr lang="en-US" sz="3000" b="1" spc="15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챕터3 - 최종</a:t>
              </a:r>
              <a:endParaRPr lang="en-US" sz="3000" b="1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33620"/>
              <a:ext cx="20051330" cy="1373082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l">
                <a:lnSpc>
                  <a:spcPts val="4050"/>
                </a:lnSpc>
                <a:defRPr/>
              </a:pP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서버 프로그램이 꺼지지 않자 주인공은 이 교수님의 연락을 받고 </a:t>
              </a:r>
              <a:r>
                <a:rPr lang="en-US" sz="2700" b="1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체육관</a:t>
              </a:r>
              <a:r>
                <a:rPr lang="en-US" sz="2700" spc="140">
                  <a:solidFill>
                    <a:srgbClr val="1859a9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으로 향해 최종 보스인 타락티노를 처치한 뒤 서버를 종료한다.</a:t>
              </a:r>
              <a:endPara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089837" y="2379134"/>
            <a:ext cx="4367597" cy="313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WASD : 이동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LShift : 전력질주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Space Bar : 점프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Q/E/R : 스킬 1/2/3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Tab : 인벤토리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Esc : 설정 / 게임종료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11261919" y="6167593"/>
            <a:ext cx="2772407" cy="2772407"/>
          </a:xfrm>
          <a:custGeom>
            <a:avLst/>
            <a:gdLst/>
            <a:ahLst/>
            <a:cxnLst/>
            <a:rect r="r" b="b" t="t" l="l"/>
            <a:pathLst>
              <a:path h="2772407" w="2772407">
                <a:moveTo>
                  <a:pt x="2772408" y="0"/>
                </a:moveTo>
                <a:lnTo>
                  <a:pt x="0" y="0"/>
                </a:lnTo>
                <a:lnTo>
                  <a:pt x="0" y="2772408"/>
                </a:lnTo>
                <a:lnTo>
                  <a:pt x="2772408" y="2772408"/>
                </a:lnTo>
                <a:lnTo>
                  <a:pt x="277240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조작키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2276" y="6464137"/>
            <a:ext cx="6850142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Left Mouse : 일반 공격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Tab 인벤토리 화면에서 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Left Mouse : 장비 착용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Right Mouse : 장비 착용 해제</a:t>
            </a:r>
          </a:p>
        </p:txBody>
      </p:sp>
      <p:grpSp>
        <p:nvGrpSpPr>
          <p:cNvPr id="10" name="Group 10"/>
          <p:cNvGrpSpPr/>
          <p:nvPr/>
        </p:nvGrpSpPr>
        <p:grpSpPr>
          <a:xfrm rot="0">
            <a:off x="1348635" y="1582915"/>
            <a:ext cx="11034412" cy="5172381"/>
            <a:chOff x="0" y="0"/>
            <a:chExt cx="14712550" cy="68965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712550" cy="6896508"/>
            </a:xfrm>
            <a:custGeom>
              <a:avLst/>
              <a:gdLst/>
              <a:rect l="l" t="t" r="r" b="b"/>
              <a:pathLst>
                <a:path w="14712550" h="6896508">
                  <a:moveTo>
                    <a:pt x="0" y="0"/>
                  </a:moveTo>
                  <a:lnTo>
                    <a:pt x="14712550" y="0"/>
                  </a:lnTo>
                  <a:lnTo>
                    <a:pt x="14712550" y="6896508"/>
                  </a:lnTo>
                  <a:lnTo>
                    <a:pt x="0" y="68965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 rot="0">
              <a:off x="2150360" y="1896771"/>
              <a:ext cx="772326" cy="1013853"/>
              <a:chOff x="0" y="-47625"/>
              <a:chExt cx="154837" cy="20325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524010" y="2810037"/>
              <a:ext cx="742852" cy="1013853"/>
              <a:chOff x="0" y="-47625"/>
              <a:chExt cx="148928" cy="20325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8928" cy="155634"/>
              </a:xfrm>
              <a:custGeom>
                <a:avLst/>
                <a:gdLst/>
                <a:rect l="l" t="t" r="r" b="b"/>
                <a:pathLst>
                  <a:path w="148928" h="155634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3033332" y="1896771"/>
              <a:ext cx="772326" cy="1013853"/>
              <a:chOff x="0" y="-47625"/>
              <a:chExt cx="154837" cy="20325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3955823" y="1896771"/>
              <a:ext cx="772326" cy="1013853"/>
              <a:chOff x="0" y="-47625"/>
              <a:chExt cx="154837" cy="20325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4903333" y="1896771"/>
              <a:ext cx="772326" cy="1013853"/>
              <a:chOff x="0" y="-47625"/>
              <a:chExt cx="154837" cy="20325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3434240" y="2810037"/>
              <a:ext cx="742852" cy="1013853"/>
              <a:chOff x="0" y="-47625"/>
              <a:chExt cx="148928" cy="20325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8928" cy="155634"/>
              </a:xfrm>
              <a:custGeom>
                <a:avLst/>
                <a:gdLst/>
                <a:rect l="l" t="t" r="r" b="b"/>
                <a:pathLst>
                  <a:path w="148928" h="155634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0">
              <a:off x="4356724" y="2810037"/>
              <a:ext cx="742852" cy="1013853"/>
              <a:chOff x="0" y="-47625"/>
              <a:chExt cx="148928" cy="20325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8928" cy="155634"/>
              </a:xfrm>
              <a:custGeom>
                <a:avLst/>
                <a:gdLst/>
                <a:rect l="l" t="t" r="r" b="b"/>
                <a:pathLst>
                  <a:path w="148928" h="155634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0">
              <a:off x="643473" y="1896771"/>
              <a:ext cx="1356740" cy="1013853"/>
              <a:chOff x="0" y="-47625"/>
              <a:chExt cx="272001" cy="20325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72001" cy="155634"/>
              </a:xfrm>
              <a:custGeom>
                <a:avLst/>
                <a:gdLst/>
                <a:rect l="l" t="t" r="r" b="b"/>
                <a:pathLst>
                  <a:path w="272001" h="155634">
                    <a:moveTo>
                      <a:pt x="0" y="0"/>
                    </a:moveTo>
                    <a:lnTo>
                      <a:pt x="272001" y="0"/>
                    </a:lnTo>
                    <a:lnTo>
                      <a:pt x="272001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272001" cy="203259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0">
              <a:off x="643472" y="3711657"/>
              <a:ext cx="1993406" cy="1013853"/>
              <a:chOff x="0" y="-47625"/>
              <a:chExt cx="399641" cy="203259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99641" cy="155634"/>
              </a:xfrm>
              <a:custGeom>
                <a:avLst/>
                <a:gdLst/>
                <a:rect l="l" t="t" r="r" b="b"/>
                <a:pathLst>
                  <a:path w="399641" h="155634">
                    <a:moveTo>
                      <a:pt x="0" y="0"/>
                    </a:moveTo>
                    <a:lnTo>
                      <a:pt x="399641" y="0"/>
                    </a:lnTo>
                    <a:lnTo>
                      <a:pt x="399641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399641" cy="203259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0">
              <a:off x="4356725" y="4613089"/>
              <a:ext cx="6818300" cy="1013853"/>
              <a:chOff x="0" y="-47625"/>
              <a:chExt cx="1366942" cy="203259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66942" cy="155634"/>
              </a:xfrm>
              <a:custGeom>
                <a:avLst/>
                <a:gdLst/>
                <a:rect l="l" t="t" r="r" b="b"/>
                <a:pathLst>
                  <a:path w="1366942" h="155634">
                    <a:moveTo>
                      <a:pt x="0" y="0"/>
                    </a:moveTo>
                    <a:lnTo>
                      <a:pt x="1366942" y="0"/>
                    </a:lnTo>
                    <a:lnTo>
                      <a:pt x="1366942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1366942" cy="203259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383606" y="187009"/>
              <a:ext cx="1380642" cy="1317362"/>
              <a:chOff x="0" y="0"/>
              <a:chExt cx="276793" cy="26410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76793" cy="264107"/>
              </a:xfrm>
              <a:custGeom>
                <a:avLst/>
                <a:gdLst/>
                <a:rect l="l" t="t" r="r" b="b"/>
                <a:pathLst>
                  <a:path w="276793" h="264107">
                    <a:moveTo>
                      <a:pt x="0" y="0"/>
                    </a:moveTo>
                    <a:lnTo>
                      <a:pt x="276793" y="0"/>
                    </a:lnTo>
                    <a:lnTo>
                      <a:pt x="276793" y="264107"/>
                    </a:lnTo>
                    <a:lnTo>
                      <a:pt x="0" y="2641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79157"/>
                <a:ext cx="276793" cy="121233"/>
              </a:xfrm>
              <a:prstGeom prst="rect">
                <a:avLst/>
              </a:prstGeom>
            </p:spPr>
            <p:txBody>
              <a:bodyPr lIns="0" tIns="0" rIns="0" bIns="0" anchor="ctr"/>
              <a:lstStyle/>
              <a:p>
                <a:pPr lvl="0" algn="ctr">
                  <a:lnSpc>
                    <a:spcPts val="1050"/>
                  </a:lnSpc>
                  <a:defRPr/>
                </a:pPr>
                <a:r>
                  <a:rPr lang="en-US" sz="2100">
                    <a:solidFill>
                      <a:srgbClr val="545c68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Esc</a:t>
                </a:r>
                <a:endParaRPr lang="en-US" sz="2100">
                  <a:solidFill>
                    <a:srgbClr val="545c6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endParaRP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0">
              <a:off x="572817" y="283922"/>
              <a:ext cx="1002218" cy="885987"/>
              <a:chOff x="0" y="-47625"/>
              <a:chExt cx="200926" cy="17762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200926" cy="129999"/>
              </a:xfrm>
              <a:custGeom>
                <a:avLst/>
                <a:gdLst/>
                <a:rect l="l" t="t" r="r" b="b"/>
                <a:pathLst>
                  <a:path w="200926" h="129999">
                    <a:moveTo>
                      <a:pt x="64999" y="0"/>
                    </a:moveTo>
                    <a:lnTo>
                      <a:pt x="135927" y="0"/>
                    </a:lnTo>
                    <a:cubicBezTo>
                      <a:pt x="171825" y="0"/>
                      <a:pt x="200926" y="29101"/>
                      <a:pt x="200926" y="64999"/>
                    </a:cubicBezTo>
                    <a:lnTo>
                      <a:pt x="200926" y="64999"/>
                    </a:lnTo>
                    <a:cubicBezTo>
                      <a:pt x="200926" y="82238"/>
                      <a:pt x="194078" y="98771"/>
                      <a:pt x="181888" y="110961"/>
                    </a:cubicBezTo>
                    <a:cubicBezTo>
                      <a:pt x="169698" y="123151"/>
                      <a:pt x="153166" y="129999"/>
                      <a:pt x="135927" y="129999"/>
                    </a:cubicBezTo>
                    <a:lnTo>
                      <a:pt x="64999" y="129999"/>
                    </a:lnTo>
                    <a:cubicBezTo>
                      <a:pt x="47761" y="129999"/>
                      <a:pt x="31228" y="123151"/>
                      <a:pt x="19038" y="110961"/>
                    </a:cubicBezTo>
                    <a:cubicBezTo>
                      <a:pt x="6848" y="98771"/>
                      <a:pt x="0" y="82238"/>
                      <a:pt x="0" y="64999"/>
                    </a:cubicBezTo>
                    <a:lnTo>
                      <a:pt x="0" y="64999"/>
                    </a:lnTo>
                    <a:cubicBezTo>
                      <a:pt x="0" y="47761"/>
                      <a:pt x="6848" y="31228"/>
                      <a:pt x="19038" y="19038"/>
                    </a:cubicBezTo>
                    <a:cubicBezTo>
                      <a:pt x="31228" y="6848"/>
                      <a:pt x="47761" y="0"/>
                      <a:pt x="649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45c68"/>
                </a:solidFill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200926" cy="177624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0">
              <a:off x="578333" y="283922"/>
              <a:ext cx="996703" cy="885987"/>
              <a:chOff x="0" y="-47625"/>
              <a:chExt cx="199820" cy="177624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99820" cy="129999"/>
              </a:xfrm>
              <a:custGeom>
                <a:avLst/>
                <a:gdLst/>
                <a:rect l="l" t="t" r="r" b="b"/>
                <a:pathLst>
                  <a:path w="199820" h="129999">
                    <a:moveTo>
                      <a:pt x="0" y="0"/>
                    </a:moveTo>
                    <a:lnTo>
                      <a:pt x="199820" y="0"/>
                    </a:lnTo>
                    <a:lnTo>
                      <a:pt x="199820" y="129999"/>
                    </a:lnTo>
                    <a:lnTo>
                      <a:pt x="0" y="129999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47625"/>
                <a:ext cx="199820" cy="177624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0086" y="2503122"/>
            <a:ext cx="5753031" cy="7191288"/>
          </a:xfrm>
          <a:custGeom>
            <a:avLst/>
            <a:gdLst/>
            <a:ahLst/>
            <a:cxnLst/>
            <a:rect r="r" b="b" t="t" l="l"/>
            <a:pathLst>
              <a:path h="7191288" w="5753031">
                <a:moveTo>
                  <a:pt x="0" y="0"/>
                </a:moveTo>
                <a:lnTo>
                  <a:pt x="5753030" y="0"/>
                </a:lnTo>
                <a:lnTo>
                  <a:pt x="5753030" y="7191288"/>
                </a:lnTo>
                <a:lnTo>
                  <a:pt x="0" y="7191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11588" y="1862680"/>
            <a:ext cx="6173524" cy="7716905"/>
          </a:xfrm>
          <a:custGeom>
            <a:avLst/>
            <a:gdLst/>
            <a:ahLst/>
            <a:cxnLst/>
            <a:rect r="r" b="b" t="t" l="l"/>
            <a:pathLst>
              <a:path h="7716905" w="6173524">
                <a:moveTo>
                  <a:pt x="0" y="0"/>
                </a:moveTo>
                <a:lnTo>
                  <a:pt x="6173524" y="0"/>
                </a:lnTo>
                <a:lnTo>
                  <a:pt x="6173524" y="7716905"/>
                </a:lnTo>
                <a:lnTo>
                  <a:pt x="0" y="7716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65914" y="7519599"/>
            <a:ext cx="1338677" cy="411546"/>
            <a:chOff x="0" y="0"/>
            <a:chExt cx="1784903" cy="548729"/>
          </a:xfrm>
        </p:grpSpPr>
        <p:sp>
          <p:nvSpPr>
            <p:cNvPr name="AutoShape 7" id="7"/>
            <p:cNvSpPr/>
            <p:nvPr/>
          </p:nvSpPr>
          <p:spPr>
            <a:xfrm flipH="true" flipV="true">
              <a:off x="131254" y="140234"/>
              <a:ext cx="386926" cy="386926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 flipV="true">
              <a:off x="518180" y="534951"/>
              <a:ext cx="1266712" cy="1078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262507" cy="26250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1742908" y="6209251"/>
            <a:ext cx="1339844" cy="420803"/>
            <a:chOff x="0" y="0"/>
            <a:chExt cx="1786458" cy="561070"/>
          </a:xfrm>
        </p:grpSpPr>
        <p:sp>
          <p:nvSpPr>
            <p:cNvPr name="AutoShape 13" id="13"/>
            <p:cNvSpPr/>
            <p:nvPr/>
          </p:nvSpPr>
          <p:spPr>
            <a:xfrm flipV="true">
              <a:off x="9788" y="131254"/>
              <a:ext cx="348672" cy="42172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1523951" y="0"/>
              <a:ext cx="262507" cy="26250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59A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350875" y="131254"/>
              <a:ext cx="1173076" cy="0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587827" y="587827"/>
            <a:ext cx="85561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. 게임 소개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05840" y="532582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플레이어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32264" y="6942792"/>
            <a:ext cx="298774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원거리공격형</a:t>
            </a:r>
          </a:p>
          <a:p>
            <a:pPr algn="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여학생캐릭터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38461" y="8194675"/>
            <a:ext cx="375066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근접공격형</a:t>
            </a:r>
          </a:p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남학생캐릭터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38461" y="7627564"/>
            <a:ext cx="27694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장내현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50535" y="6374467"/>
            <a:ext cx="2769473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송아현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1094</ep:Words>
  <ep:PresentationFormat>On-screen Show (4:3)</ep:PresentationFormat>
  <ep:Paragraphs>233</ep:Paragraphs>
  <ep:Slides>25</ep:Slides>
  <ep:Notes>23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Suji</cp:lastModifiedBy>
  <dcterms:modified xsi:type="dcterms:W3CDTF">2024-12-30T04:45:16.922</dcterms:modified>
  <cp:revision>27</cp:revision>
  <dc:title>TUworld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